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notesSlides/notesSlide102.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1"/>
  </p:notesMasterIdLst>
  <p:sldIdLst>
    <p:sldId id="257" r:id="rId2"/>
    <p:sldId id="258" r:id="rId3"/>
    <p:sldId id="394" r:id="rId4"/>
    <p:sldId id="259" r:id="rId5"/>
    <p:sldId id="260" r:id="rId6"/>
    <p:sldId id="261" r:id="rId7"/>
    <p:sldId id="262" r:id="rId8"/>
    <p:sldId id="263" r:id="rId9"/>
    <p:sldId id="265" r:id="rId10"/>
    <p:sldId id="266" r:id="rId11"/>
    <p:sldId id="400" r:id="rId12"/>
    <p:sldId id="268" r:id="rId13"/>
    <p:sldId id="269" r:id="rId14"/>
    <p:sldId id="396" r:id="rId15"/>
    <p:sldId id="270" r:id="rId16"/>
    <p:sldId id="271" r:id="rId17"/>
    <p:sldId id="272" r:id="rId18"/>
    <p:sldId id="273" r:id="rId19"/>
    <p:sldId id="274" r:id="rId20"/>
    <p:sldId id="275" r:id="rId21"/>
    <p:sldId id="276"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357" r:id="rId40"/>
    <p:sldId id="297" r:id="rId41"/>
    <p:sldId id="298" r:id="rId42"/>
    <p:sldId id="299" r:id="rId43"/>
    <p:sldId id="301" r:id="rId44"/>
    <p:sldId id="302" r:id="rId45"/>
    <p:sldId id="303" r:id="rId46"/>
    <p:sldId id="304" r:id="rId47"/>
    <p:sldId id="358" r:id="rId48"/>
    <p:sldId id="306" r:id="rId49"/>
    <p:sldId id="307" r:id="rId50"/>
    <p:sldId id="308" r:id="rId51"/>
    <p:sldId id="309" r:id="rId52"/>
    <p:sldId id="310" r:id="rId53"/>
    <p:sldId id="311" r:id="rId54"/>
    <p:sldId id="312" r:id="rId55"/>
    <p:sldId id="313" r:id="rId56"/>
    <p:sldId id="359" r:id="rId57"/>
    <p:sldId id="360" r:id="rId58"/>
    <p:sldId id="314" r:id="rId59"/>
    <p:sldId id="388" r:id="rId60"/>
    <p:sldId id="389" r:id="rId61"/>
    <p:sldId id="315" r:id="rId62"/>
    <p:sldId id="316" r:id="rId63"/>
    <p:sldId id="317" r:id="rId64"/>
    <p:sldId id="318" r:id="rId65"/>
    <p:sldId id="319" r:id="rId66"/>
    <p:sldId id="320" r:id="rId67"/>
    <p:sldId id="361" r:id="rId68"/>
    <p:sldId id="362" r:id="rId69"/>
    <p:sldId id="390" r:id="rId70"/>
    <p:sldId id="321" r:id="rId71"/>
    <p:sldId id="325" r:id="rId72"/>
    <p:sldId id="326" r:id="rId73"/>
    <p:sldId id="327" r:id="rId74"/>
    <p:sldId id="364" r:id="rId75"/>
    <p:sldId id="365" r:id="rId76"/>
    <p:sldId id="366" r:id="rId77"/>
    <p:sldId id="398" r:id="rId78"/>
    <p:sldId id="386" r:id="rId79"/>
    <p:sldId id="367" r:id="rId80"/>
    <p:sldId id="399" r:id="rId81"/>
    <p:sldId id="368" r:id="rId82"/>
    <p:sldId id="335" r:id="rId83"/>
    <p:sldId id="369" r:id="rId84"/>
    <p:sldId id="370" r:id="rId85"/>
    <p:sldId id="371" r:id="rId86"/>
    <p:sldId id="372" r:id="rId87"/>
    <p:sldId id="373" r:id="rId88"/>
    <p:sldId id="391" r:id="rId89"/>
    <p:sldId id="380" r:id="rId90"/>
    <p:sldId id="381" r:id="rId91"/>
    <p:sldId id="374" r:id="rId92"/>
    <p:sldId id="375" r:id="rId93"/>
    <p:sldId id="376" r:id="rId94"/>
    <p:sldId id="377" r:id="rId95"/>
    <p:sldId id="378" r:id="rId96"/>
    <p:sldId id="379" r:id="rId97"/>
    <p:sldId id="392" r:id="rId98"/>
    <p:sldId id="341" r:id="rId99"/>
    <p:sldId id="342" r:id="rId100"/>
    <p:sldId id="382" r:id="rId101"/>
    <p:sldId id="383" r:id="rId102"/>
    <p:sldId id="384" r:id="rId103"/>
    <p:sldId id="351" r:id="rId104"/>
    <p:sldId id="393" r:id="rId105"/>
    <p:sldId id="352" r:id="rId106"/>
    <p:sldId id="353" r:id="rId107"/>
    <p:sldId id="387" r:id="rId108"/>
    <p:sldId id="355" r:id="rId109"/>
    <p:sldId id="356" r:id="rId1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84"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462815-4B6D-4658-9ADD-27AB6DAC642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E8CB0F2F-05A2-41E7-AB49-E7FE3FD75123}" type="slidenum">
              <a:rPr lang="en-US" smtClean="0"/>
              <a:pPr/>
              <a:t>1</a:t>
            </a:fld>
            <a:endParaRPr lang="en-US" smtClean="0"/>
          </a:p>
        </p:txBody>
      </p:sp>
      <p:sp>
        <p:nvSpPr>
          <p:cNvPr id="17410" name="Rectangle 2"/>
          <p:cNvSpPr>
            <a:spLocks noGrp="1" noRot="1" noChangeArrowheads="1" noTextEdit="1"/>
          </p:cNvSpPr>
          <p:nvPr>
            <p:ph type="sldImg"/>
          </p:nvPr>
        </p:nvSpPr>
        <p:spPr>
          <a:xfrm>
            <a:off x="1125538" y="671513"/>
            <a:ext cx="4608512" cy="3455987"/>
          </a:xfrm>
          <a:ln/>
        </p:spPr>
      </p:sp>
      <p:sp>
        <p:nvSpPr>
          <p:cNvPr id="1741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rrowheads="1" noTextEdit="1"/>
          </p:cNvSpPr>
          <p:nvPr>
            <p:ph type="sldImg"/>
          </p:nvPr>
        </p:nvSpPr>
        <p:spPr>
          <a:xfrm>
            <a:off x="1125538" y="671513"/>
            <a:ext cx="4608512" cy="3455987"/>
          </a:xfrm>
          <a:ln/>
        </p:spPr>
      </p:sp>
      <p:sp>
        <p:nvSpPr>
          <p:cNvPr id="236547" name="Rectangle 3"/>
          <p:cNvSpPr>
            <a:spLocks noGrp="1" noChangeArrowheads="1"/>
          </p:cNvSpPr>
          <p:nvPr>
            <p:ph type="body" idx="1"/>
          </p:nvPr>
        </p:nvSpPr>
        <p:spPr>
          <a:xfrm>
            <a:off x="914400" y="4343400"/>
            <a:ext cx="5029200" cy="4149725"/>
          </a:xfrm>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41D05AC2-2FE0-47DA-B900-34CF0E74B131}" type="slidenum">
              <a:rPr lang="en-US" smtClean="0"/>
              <a:pPr/>
              <a:t>105</a:t>
            </a:fld>
            <a:endParaRPr lang="en-US" smtClean="0"/>
          </a:p>
        </p:txBody>
      </p:sp>
      <p:sp>
        <p:nvSpPr>
          <p:cNvPr id="225282" name="Rectangle 2"/>
          <p:cNvSpPr>
            <a:spLocks noGrp="1" noRot="1" noChangeArrowheads="1" noTextEdit="1"/>
          </p:cNvSpPr>
          <p:nvPr>
            <p:ph type="sldImg"/>
          </p:nvPr>
        </p:nvSpPr>
        <p:spPr>
          <a:xfrm>
            <a:off x="1125538" y="671513"/>
            <a:ext cx="4608512" cy="3455987"/>
          </a:xfrm>
          <a:ln/>
        </p:spPr>
      </p:sp>
      <p:sp>
        <p:nvSpPr>
          <p:cNvPr id="22528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0F9A2FE2-F0D2-4776-94AF-BBE0896E1A5C}" type="slidenum">
              <a:rPr lang="en-US" smtClean="0"/>
              <a:pPr/>
              <a:t>106</a:t>
            </a:fld>
            <a:endParaRPr lang="en-US" smtClean="0"/>
          </a:p>
        </p:txBody>
      </p:sp>
      <p:sp>
        <p:nvSpPr>
          <p:cNvPr id="227330" name="Rectangle 2"/>
          <p:cNvSpPr>
            <a:spLocks noGrp="1" noRot="1" noChangeArrowheads="1" noTextEdit="1"/>
          </p:cNvSpPr>
          <p:nvPr>
            <p:ph type="sldImg"/>
          </p:nvPr>
        </p:nvSpPr>
        <p:spPr>
          <a:xfrm>
            <a:off x="1125538" y="671513"/>
            <a:ext cx="4608512" cy="3455987"/>
          </a:xfrm>
          <a:ln/>
        </p:spPr>
      </p:sp>
      <p:sp>
        <p:nvSpPr>
          <p:cNvPr id="22733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p:spPr>
        <p:txBody>
          <a:bodyPr/>
          <a:lstStyle/>
          <a:p>
            <a:pPr eaLnBrk="1" hangingPunct="1"/>
            <a:endParaRPr lang="en-US" smtClean="0"/>
          </a:p>
        </p:txBody>
      </p:sp>
      <p:sp>
        <p:nvSpPr>
          <p:cNvPr id="229379" name="Slide Number Placeholder 3"/>
          <p:cNvSpPr>
            <a:spLocks noGrp="1"/>
          </p:cNvSpPr>
          <p:nvPr>
            <p:ph type="sldNum" sz="quarter" idx="5"/>
          </p:nvPr>
        </p:nvSpPr>
        <p:spPr>
          <a:noFill/>
        </p:spPr>
        <p:txBody>
          <a:bodyPr/>
          <a:lstStyle/>
          <a:p>
            <a:fld id="{2E549CFD-FA50-4C71-88AA-DD5585C65511}" type="slidenum">
              <a:rPr lang="en-US" smtClean="0"/>
              <a:pPr/>
              <a:t>107</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B92B997C-C891-44FD-839F-E77CFCB30762}" type="slidenum">
              <a:rPr lang="en-US" smtClean="0"/>
              <a:pPr/>
              <a:t>108</a:t>
            </a:fld>
            <a:endParaRPr lang="en-US" smtClean="0"/>
          </a:p>
        </p:txBody>
      </p:sp>
      <p:sp>
        <p:nvSpPr>
          <p:cNvPr id="231426" name="Rectangle 2"/>
          <p:cNvSpPr>
            <a:spLocks noGrp="1" noRot="1" noChangeArrowheads="1" noTextEdit="1"/>
          </p:cNvSpPr>
          <p:nvPr>
            <p:ph type="sldImg"/>
          </p:nvPr>
        </p:nvSpPr>
        <p:spPr>
          <a:xfrm>
            <a:off x="1125538" y="671513"/>
            <a:ext cx="4608512" cy="3455987"/>
          </a:xfrm>
          <a:ln/>
        </p:spPr>
      </p:sp>
      <p:sp>
        <p:nvSpPr>
          <p:cNvPr id="23142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11674C48-FFD3-422F-9102-BCF2699D345C}" type="slidenum">
              <a:rPr lang="en-US" smtClean="0"/>
              <a:pPr/>
              <a:t>109</a:t>
            </a:fld>
            <a:endParaRPr lang="en-US" smtClean="0"/>
          </a:p>
        </p:txBody>
      </p:sp>
      <p:sp>
        <p:nvSpPr>
          <p:cNvPr id="233474" name="Rectangle 2"/>
          <p:cNvSpPr>
            <a:spLocks noGrp="1" noRot="1" noChangeArrowheads="1" noTextEdit="1"/>
          </p:cNvSpPr>
          <p:nvPr>
            <p:ph type="sldImg"/>
          </p:nvPr>
        </p:nvSpPr>
        <p:spPr>
          <a:xfrm>
            <a:off x="1125538" y="671513"/>
            <a:ext cx="4608512" cy="3455987"/>
          </a:xfrm>
          <a:ln/>
        </p:spPr>
      </p:sp>
      <p:sp>
        <p:nvSpPr>
          <p:cNvPr id="23347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EC0E660-E928-4AD9-932D-9D0576A7C72F}" type="slidenum">
              <a:rPr lang="en-US" smtClean="0"/>
              <a:pPr/>
              <a:t>12</a:t>
            </a:fld>
            <a:endParaRPr lang="en-US" smtClean="0"/>
          </a:p>
        </p:txBody>
      </p:sp>
      <p:sp>
        <p:nvSpPr>
          <p:cNvPr id="38914" name="Rectangle 2"/>
          <p:cNvSpPr>
            <a:spLocks noGrp="1" noRot="1" noChangeArrowheads="1" noTextEdit="1"/>
          </p:cNvSpPr>
          <p:nvPr>
            <p:ph type="sldImg"/>
          </p:nvPr>
        </p:nvSpPr>
        <p:spPr>
          <a:xfrm>
            <a:off x="1125538" y="671513"/>
            <a:ext cx="4608512" cy="3455987"/>
          </a:xfrm>
          <a:ln/>
        </p:spPr>
      </p:sp>
      <p:sp>
        <p:nvSpPr>
          <p:cNvPr id="3891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E5682815-F2AF-45BD-ABB6-847A20AB11E3}" type="slidenum">
              <a:rPr lang="en-US" smtClean="0"/>
              <a:pPr/>
              <a:t>13</a:t>
            </a:fld>
            <a:endParaRPr lang="en-US" smtClean="0"/>
          </a:p>
        </p:txBody>
      </p:sp>
      <p:sp>
        <p:nvSpPr>
          <p:cNvPr id="40962" name="Rectangle 2"/>
          <p:cNvSpPr>
            <a:spLocks noGrp="1" noRot="1" noChangeArrowheads="1" noTextEdit="1"/>
          </p:cNvSpPr>
          <p:nvPr>
            <p:ph type="sldImg"/>
          </p:nvPr>
        </p:nvSpPr>
        <p:spPr>
          <a:xfrm>
            <a:off x="1187450" y="668338"/>
            <a:ext cx="4559300" cy="3419475"/>
          </a:xfrm>
          <a:ln/>
        </p:spPr>
      </p:sp>
      <p:sp>
        <p:nvSpPr>
          <p:cNvPr id="40963" name="Rectangle 3"/>
          <p:cNvSpPr>
            <a:spLocks noGrp="1" noChangeArrowheads="1"/>
          </p:cNvSpPr>
          <p:nvPr>
            <p:ph type="body" idx="1"/>
          </p:nvPr>
        </p:nvSpPr>
        <p:spPr>
          <a:xfrm>
            <a:off x="885825" y="4311650"/>
            <a:ext cx="5086350" cy="4162425"/>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6BB84CF0-7B97-4564-B18F-F36CDFD4AEB9}" type="slidenum">
              <a:rPr lang="en-US" smtClean="0"/>
              <a:pPr/>
              <a:t>15</a:t>
            </a:fld>
            <a:endParaRPr lang="en-US" smtClean="0"/>
          </a:p>
        </p:txBody>
      </p:sp>
      <p:sp>
        <p:nvSpPr>
          <p:cNvPr id="44034" name="Rectangle 2"/>
          <p:cNvSpPr>
            <a:spLocks noGrp="1" noRot="1" noChangeArrowheads="1" noTextEdit="1"/>
          </p:cNvSpPr>
          <p:nvPr>
            <p:ph type="sldImg"/>
          </p:nvPr>
        </p:nvSpPr>
        <p:spPr>
          <a:xfrm>
            <a:off x="1187450" y="668338"/>
            <a:ext cx="4559300" cy="3419475"/>
          </a:xfrm>
          <a:ln/>
        </p:spPr>
      </p:sp>
      <p:sp>
        <p:nvSpPr>
          <p:cNvPr id="44035" name="Rectangle 3"/>
          <p:cNvSpPr>
            <a:spLocks noGrp="1" noChangeArrowheads="1"/>
          </p:cNvSpPr>
          <p:nvPr>
            <p:ph type="body" idx="1"/>
          </p:nvPr>
        </p:nvSpPr>
        <p:spPr>
          <a:xfrm>
            <a:off x="885825" y="4311650"/>
            <a:ext cx="5086350" cy="4162425"/>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6A3E33F6-85A2-458B-BC3F-B27797E22AC6}" type="slidenum">
              <a:rPr lang="en-US" smtClean="0"/>
              <a:pPr/>
              <a:t>16</a:t>
            </a:fld>
            <a:endParaRPr lang="en-US" smtClean="0"/>
          </a:p>
        </p:txBody>
      </p:sp>
      <p:sp>
        <p:nvSpPr>
          <p:cNvPr id="46082" name="Rectangle 2"/>
          <p:cNvSpPr>
            <a:spLocks noGrp="1" noRot="1" noChangeArrowheads="1" noTextEdit="1"/>
          </p:cNvSpPr>
          <p:nvPr>
            <p:ph type="sldImg"/>
          </p:nvPr>
        </p:nvSpPr>
        <p:spPr>
          <a:xfrm>
            <a:off x="1187450" y="668338"/>
            <a:ext cx="4559300" cy="3419475"/>
          </a:xfrm>
          <a:ln/>
        </p:spPr>
      </p:sp>
      <p:sp>
        <p:nvSpPr>
          <p:cNvPr id="46083" name="Rectangle 3"/>
          <p:cNvSpPr>
            <a:spLocks noGrp="1" noChangeArrowheads="1"/>
          </p:cNvSpPr>
          <p:nvPr>
            <p:ph type="body" idx="1"/>
          </p:nvPr>
        </p:nvSpPr>
        <p:spPr>
          <a:xfrm>
            <a:off x="885825" y="4311650"/>
            <a:ext cx="5086350" cy="4162425"/>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8A884E68-8C19-40C4-BC4D-347F99430774}" type="slidenum">
              <a:rPr lang="en-US" smtClean="0"/>
              <a:pPr/>
              <a:t>17</a:t>
            </a:fld>
            <a:endParaRPr lang="en-US" smtClean="0"/>
          </a:p>
        </p:txBody>
      </p:sp>
      <p:sp>
        <p:nvSpPr>
          <p:cNvPr id="48130" name="Rectangle 2"/>
          <p:cNvSpPr>
            <a:spLocks noGrp="1" noRot="1" noChangeArrowheads="1" noTextEdit="1"/>
          </p:cNvSpPr>
          <p:nvPr>
            <p:ph type="sldImg"/>
          </p:nvPr>
        </p:nvSpPr>
        <p:spPr>
          <a:xfrm>
            <a:off x="1125538" y="671513"/>
            <a:ext cx="4608512" cy="3455987"/>
          </a:xfrm>
          <a:ln/>
        </p:spPr>
      </p:sp>
      <p:sp>
        <p:nvSpPr>
          <p:cNvPr id="4813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92315CC3-51DE-4982-92F8-E7FC2C206792}" type="slidenum">
              <a:rPr lang="en-US" smtClean="0"/>
              <a:pPr/>
              <a:t>18</a:t>
            </a:fld>
            <a:endParaRPr lang="en-US" smtClean="0"/>
          </a:p>
        </p:txBody>
      </p:sp>
      <p:sp>
        <p:nvSpPr>
          <p:cNvPr id="50178" name="Rectangle 2"/>
          <p:cNvSpPr>
            <a:spLocks noGrp="1" noRot="1" noChangeArrowheads="1" noTextEdit="1"/>
          </p:cNvSpPr>
          <p:nvPr>
            <p:ph type="sldImg"/>
          </p:nvPr>
        </p:nvSpPr>
        <p:spPr>
          <a:xfrm>
            <a:off x="1125538" y="671513"/>
            <a:ext cx="4608512" cy="3455987"/>
          </a:xfrm>
          <a:ln/>
        </p:spPr>
      </p:sp>
      <p:sp>
        <p:nvSpPr>
          <p:cNvPr id="5017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BECEC893-5FB4-4DFD-A28E-6045C012B7BF}" type="slidenum">
              <a:rPr lang="en-US" smtClean="0"/>
              <a:pPr/>
              <a:t>19</a:t>
            </a:fld>
            <a:endParaRPr lang="en-US" smtClean="0"/>
          </a:p>
        </p:txBody>
      </p:sp>
      <p:sp>
        <p:nvSpPr>
          <p:cNvPr id="52226" name="Rectangle 2"/>
          <p:cNvSpPr>
            <a:spLocks noGrp="1" noRot="1" noChangeArrowheads="1" noTextEdit="1"/>
          </p:cNvSpPr>
          <p:nvPr>
            <p:ph type="sldImg"/>
          </p:nvPr>
        </p:nvSpPr>
        <p:spPr>
          <a:xfrm>
            <a:off x="1187450" y="668338"/>
            <a:ext cx="4559300" cy="3419475"/>
          </a:xfrm>
          <a:ln/>
        </p:spPr>
      </p:sp>
      <p:sp>
        <p:nvSpPr>
          <p:cNvPr id="52227" name="Rectangle 3"/>
          <p:cNvSpPr>
            <a:spLocks noGrp="1" noChangeArrowheads="1"/>
          </p:cNvSpPr>
          <p:nvPr>
            <p:ph type="body" idx="1"/>
          </p:nvPr>
        </p:nvSpPr>
        <p:spPr>
          <a:xfrm>
            <a:off x="885825" y="4311650"/>
            <a:ext cx="5086350" cy="4162425"/>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ACC752E8-1172-4C37-9801-802DA7FF0F6C}" type="slidenum">
              <a:rPr lang="en-US" smtClean="0"/>
              <a:pPr/>
              <a:t>20</a:t>
            </a:fld>
            <a:endParaRPr lang="en-US" smtClean="0"/>
          </a:p>
        </p:txBody>
      </p:sp>
      <p:sp>
        <p:nvSpPr>
          <p:cNvPr id="54274" name="Rectangle 2"/>
          <p:cNvSpPr>
            <a:spLocks noGrp="1" noRot="1" noChangeArrowheads="1" noTextEdit="1"/>
          </p:cNvSpPr>
          <p:nvPr>
            <p:ph type="sldImg"/>
          </p:nvPr>
        </p:nvSpPr>
        <p:spPr>
          <a:xfrm>
            <a:off x="1187450" y="668338"/>
            <a:ext cx="4559300" cy="3419475"/>
          </a:xfrm>
          <a:ln/>
        </p:spPr>
      </p:sp>
      <p:sp>
        <p:nvSpPr>
          <p:cNvPr id="54275" name="Rectangle 3"/>
          <p:cNvSpPr>
            <a:spLocks noGrp="1" noChangeArrowheads="1"/>
          </p:cNvSpPr>
          <p:nvPr>
            <p:ph type="body" idx="1"/>
          </p:nvPr>
        </p:nvSpPr>
        <p:spPr>
          <a:xfrm>
            <a:off x="885825" y="4311650"/>
            <a:ext cx="5086350" cy="4162425"/>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EA8A0B59-A5B0-415A-8986-2F77F633DF9A}" type="slidenum">
              <a:rPr lang="en-US" smtClean="0"/>
              <a:pPr/>
              <a:t>21</a:t>
            </a:fld>
            <a:endParaRPr lang="en-US" smtClean="0"/>
          </a:p>
        </p:txBody>
      </p:sp>
      <p:sp>
        <p:nvSpPr>
          <p:cNvPr id="56322" name="Rectangle 2"/>
          <p:cNvSpPr>
            <a:spLocks noGrp="1" noRot="1" noChangeArrowheads="1" noTextEdit="1"/>
          </p:cNvSpPr>
          <p:nvPr>
            <p:ph type="sldImg"/>
          </p:nvPr>
        </p:nvSpPr>
        <p:spPr>
          <a:xfrm>
            <a:off x="1125538" y="671513"/>
            <a:ext cx="4608512" cy="3455987"/>
          </a:xfrm>
          <a:ln/>
        </p:spPr>
      </p:sp>
      <p:sp>
        <p:nvSpPr>
          <p:cNvPr id="5632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pPr eaLnBrk="1" hangingPunct="1"/>
            <a:endParaRPr lang="en-US" smtClean="0"/>
          </a:p>
        </p:txBody>
      </p:sp>
      <p:sp>
        <p:nvSpPr>
          <p:cNvPr id="19459" name="Slide Number Placeholder 3"/>
          <p:cNvSpPr>
            <a:spLocks noGrp="1"/>
          </p:cNvSpPr>
          <p:nvPr>
            <p:ph type="sldNum" sz="quarter" idx="5"/>
          </p:nvPr>
        </p:nvSpPr>
        <p:spPr>
          <a:noFill/>
        </p:spPr>
        <p:txBody>
          <a:bodyPr/>
          <a:lstStyle/>
          <a:p>
            <a:fld id="{3441D919-DD03-4128-83C7-FED833456F9B}"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144C6E54-95FA-4365-9911-824F0922EFDB}" type="slidenum">
              <a:rPr lang="en-US" smtClean="0"/>
              <a:pPr/>
              <a:t>22</a:t>
            </a:fld>
            <a:endParaRPr lang="en-US" smtClean="0"/>
          </a:p>
        </p:txBody>
      </p:sp>
      <p:sp>
        <p:nvSpPr>
          <p:cNvPr id="58370" name="Rectangle 2"/>
          <p:cNvSpPr>
            <a:spLocks noGrp="1" noRot="1" noChangeArrowheads="1" noTextEdit="1"/>
          </p:cNvSpPr>
          <p:nvPr>
            <p:ph type="sldImg"/>
          </p:nvPr>
        </p:nvSpPr>
        <p:spPr>
          <a:xfrm>
            <a:off x="1125538" y="671513"/>
            <a:ext cx="4608512" cy="3455987"/>
          </a:xfrm>
          <a:ln/>
        </p:spPr>
      </p:sp>
      <p:sp>
        <p:nvSpPr>
          <p:cNvPr id="5837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8FF9B0F2-8531-4AC8-A45B-19078C8D0043}" type="slidenum">
              <a:rPr lang="en-US" smtClean="0"/>
              <a:pPr/>
              <a:t>23</a:t>
            </a:fld>
            <a:endParaRPr lang="en-US" smtClean="0"/>
          </a:p>
        </p:txBody>
      </p:sp>
      <p:sp>
        <p:nvSpPr>
          <p:cNvPr id="60418" name="Rectangle 2"/>
          <p:cNvSpPr>
            <a:spLocks noGrp="1" noRot="1" noChangeArrowheads="1" noTextEdit="1"/>
          </p:cNvSpPr>
          <p:nvPr>
            <p:ph type="sldImg"/>
          </p:nvPr>
        </p:nvSpPr>
        <p:spPr>
          <a:xfrm>
            <a:off x="1125538" y="671513"/>
            <a:ext cx="4608512" cy="3455987"/>
          </a:xfrm>
          <a:ln/>
        </p:spPr>
      </p:sp>
      <p:sp>
        <p:nvSpPr>
          <p:cNvPr id="6041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523E9105-0286-4A37-AFC2-D18CB49D2411}" type="slidenum">
              <a:rPr lang="en-US" smtClean="0"/>
              <a:pPr/>
              <a:t>24</a:t>
            </a:fld>
            <a:endParaRPr lang="en-US" smtClean="0"/>
          </a:p>
        </p:txBody>
      </p:sp>
      <p:sp>
        <p:nvSpPr>
          <p:cNvPr id="62466" name="Rectangle 2"/>
          <p:cNvSpPr>
            <a:spLocks noGrp="1" noRot="1" noChangeArrowheads="1" noTextEdit="1"/>
          </p:cNvSpPr>
          <p:nvPr>
            <p:ph type="sldImg"/>
          </p:nvPr>
        </p:nvSpPr>
        <p:spPr>
          <a:xfrm>
            <a:off x="1125538" y="671513"/>
            <a:ext cx="4608512" cy="3455987"/>
          </a:xfrm>
          <a:ln/>
        </p:spPr>
      </p:sp>
      <p:sp>
        <p:nvSpPr>
          <p:cNvPr id="6246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endParaRPr lang="en-US" smtClean="0"/>
          </a:p>
        </p:txBody>
      </p:sp>
      <p:sp>
        <p:nvSpPr>
          <p:cNvPr id="64515" name="Slide Number Placeholder 3"/>
          <p:cNvSpPr>
            <a:spLocks noGrp="1"/>
          </p:cNvSpPr>
          <p:nvPr>
            <p:ph type="sldNum" sz="quarter" idx="5"/>
          </p:nvPr>
        </p:nvSpPr>
        <p:spPr>
          <a:noFill/>
        </p:spPr>
        <p:txBody>
          <a:bodyPr/>
          <a:lstStyle/>
          <a:p>
            <a:fld id="{56992E0A-9994-4147-A909-9692A7DC575A}" type="slidenum">
              <a:rPr lang="en-US"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pPr eaLnBrk="1" hangingPunct="1"/>
            <a:endParaRPr lang="en-US" smtClean="0"/>
          </a:p>
        </p:txBody>
      </p:sp>
      <p:sp>
        <p:nvSpPr>
          <p:cNvPr id="66563" name="Slide Number Placeholder 3"/>
          <p:cNvSpPr>
            <a:spLocks noGrp="1"/>
          </p:cNvSpPr>
          <p:nvPr>
            <p:ph type="sldNum" sz="quarter" idx="5"/>
          </p:nvPr>
        </p:nvSpPr>
        <p:spPr>
          <a:noFill/>
        </p:spPr>
        <p:txBody>
          <a:bodyPr/>
          <a:lstStyle/>
          <a:p>
            <a:fld id="{EB6438DB-7300-4DF0-8602-1C364302193D}" type="slidenum">
              <a:rPr lang="en-US" smtClean="0"/>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en-US" smtClean="0"/>
          </a:p>
        </p:txBody>
      </p:sp>
      <p:sp>
        <p:nvSpPr>
          <p:cNvPr id="68611" name="Slide Number Placeholder 3"/>
          <p:cNvSpPr>
            <a:spLocks noGrp="1"/>
          </p:cNvSpPr>
          <p:nvPr>
            <p:ph type="sldNum" sz="quarter" idx="5"/>
          </p:nvPr>
        </p:nvSpPr>
        <p:spPr>
          <a:noFill/>
        </p:spPr>
        <p:txBody>
          <a:bodyPr/>
          <a:lstStyle/>
          <a:p>
            <a:fld id="{2F082EC5-EF34-4E0A-B1C1-E8CC8A8709E2}" type="slidenum">
              <a:rPr lang="en-US"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pPr eaLnBrk="1" hangingPunct="1"/>
            <a:endParaRPr lang="en-US" smtClean="0"/>
          </a:p>
        </p:txBody>
      </p:sp>
      <p:sp>
        <p:nvSpPr>
          <p:cNvPr id="70659" name="Slide Number Placeholder 3"/>
          <p:cNvSpPr>
            <a:spLocks noGrp="1"/>
          </p:cNvSpPr>
          <p:nvPr>
            <p:ph type="sldNum" sz="quarter" idx="5"/>
          </p:nvPr>
        </p:nvSpPr>
        <p:spPr>
          <a:noFill/>
        </p:spPr>
        <p:txBody>
          <a:bodyPr/>
          <a:lstStyle/>
          <a:p>
            <a:fld id="{09A38AC1-0F0C-4FE6-8F6D-7EAD3AA75D5D}" type="slidenum">
              <a:rPr lang="en-US" smtClean="0"/>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pPr eaLnBrk="1" hangingPunct="1"/>
            <a:endParaRPr lang="en-US" smtClean="0"/>
          </a:p>
        </p:txBody>
      </p:sp>
      <p:sp>
        <p:nvSpPr>
          <p:cNvPr id="72707" name="Slide Number Placeholder 3"/>
          <p:cNvSpPr>
            <a:spLocks noGrp="1"/>
          </p:cNvSpPr>
          <p:nvPr>
            <p:ph type="sldNum" sz="quarter" idx="5"/>
          </p:nvPr>
        </p:nvSpPr>
        <p:spPr>
          <a:noFill/>
        </p:spPr>
        <p:txBody>
          <a:bodyPr/>
          <a:lstStyle/>
          <a:p>
            <a:fld id="{FB523BBE-6F33-4358-A08F-CBC096CE143D}" type="slidenum">
              <a:rPr lang="en-US" smtClean="0"/>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A3C73103-353D-45BE-B1EF-C1582FC94128}" type="slidenum">
              <a:rPr lang="en-US" smtClean="0"/>
              <a:pPr/>
              <a:t>30</a:t>
            </a:fld>
            <a:endParaRPr lang="en-US" smtClean="0"/>
          </a:p>
        </p:txBody>
      </p:sp>
      <p:sp>
        <p:nvSpPr>
          <p:cNvPr id="74754" name="Rectangle 2"/>
          <p:cNvSpPr>
            <a:spLocks noGrp="1" noRot="1" noChangeArrowheads="1" noTextEdit="1"/>
          </p:cNvSpPr>
          <p:nvPr>
            <p:ph type="sldImg"/>
          </p:nvPr>
        </p:nvSpPr>
        <p:spPr>
          <a:xfrm>
            <a:off x="1125538" y="671513"/>
            <a:ext cx="4608512" cy="3455987"/>
          </a:xfrm>
          <a:ln/>
        </p:spPr>
      </p:sp>
      <p:sp>
        <p:nvSpPr>
          <p:cNvPr id="7475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32B3A262-CF49-4AE4-89EE-F5959F4A50F1}" type="slidenum">
              <a:rPr lang="en-US" smtClean="0"/>
              <a:pPr/>
              <a:t>31</a:t>
            </a:fld>
            <a:endParaRPr lang="en-US" smtClean="0"/>
          </a:p>
        </p:txBody>
      </p:sp>
      <p:sp>
        <p:nvSpPr>
          <p:cNvPr id="76802" name="Rectangle 2"/>
          <p:cNvSpPr>
            <a:spLocks noGrp="1" noRot="1" noChangeArrowheads="1" noTextEdit="1"/>
          </p:cNvSpPr>
          <p:nvPr>
            <p:ph type="sldImg"/>
          </p:nvPr>
        </p:nvSpPr>
        <p:spPr>
          <a:xfrm>
            <a:off x="1125538" y="671513"/>
            <a:ext cx="4608512" cy="3455987"/>
          </a:xfrm>
          <a:ln/>
        </p:spPr>
      </p:sp>
      <p:sp>
        <p:nvSpPr>
          <p:cNvPr id="7680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F047536C-3162-4553-AFE8-F5C969A3DE40}" type="slidenum">
              <a:rPr lang="en-US" smtClean="0"/>
              <a:pPr/>
              <a:t>4</a:t>
            </a:fld>
            <a:endParaRPr lang="en-US" smtClean="0"/>
          </a:p>
        </p:txBody>
      </p:sp>
      <p:sp>
        <p:nvSpPr>
          <p:cNvPr id="22530" name="Rectangle 2"/>
          <p:cNvSpPr>
            <a:spLocks noGrp="1" noRot="1" noChangeArrowheads="1" noTextEdit="1"/>
          </p:cNvSpPr>
          <p:nvPr>
            <p:ph type="sldImg"/>
          </p:nvPr>
        </p:nvSpPr>
        <p:spPr>
          <a:xfrm>
            <a:off x="1125538" y="671513"/>
            <a:ext cx="4608512" cy="3455987"/>
          </a:xfrm>
          <a:ln/>
        </p:spPr>
      </p:sp>
      <p:sp>
        <p:nvSpPr>
          <p:cNvPr id="2253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5817A7DB-DF4B-4A4A-8C1F-D903D1534A23}" type="slidenum">
              <a:rPr lang="en-US" smtClean="0"/>
              <a:pPr/>
              <a:t>32</a:t>
            </a:fld>
            <a:endParaRPr lang="en-US" smtClean="0"/>
          </a:p>
        </p:txBody>
      </p:sp>
      <p:sp>
        <p:nvSpPr>
          <p:cNvPr id="78850" name="Rectangle 2"/>
          <p:cNvSpPr>
            <a:spLocks noGrp="1" noRot="1" noChangeArrowheads="1" noTextEdit="1"/>
          </p:cNvSpPr>
          <p:nvPr>
            <p:ph type="sldImg"/>
          </p:nvPr>
        </p:nvSpPr>
        <p:spPr>
          <a:xfrm>
            <a:off x="1125538" y="671513"/>
            <a:ext cx="4608512" cy="3455987"/>
          </a:xfrm>
          <a:ln/>
        </p:spPr>
      </p:sp>
      <p:sp>
        <p:nvSpPr>
          <p:cNvPr id="7885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6AFB85C3-9545-4788-A607-818DB2129C47}" type="slidenum">
              <a:rPr lang="en-US" smtClean="0"/>
              <a:pPr/>
              <a:t>33</a:t>
            </a:fld>
            <a:endParaRPr lang="en-US" smtClean="0"/>
          </a:p>
        </p:txBody>
      </p:sp>
      <p:sp>
        <p:nvSpPr>
          <p:cNvPr id="80898" name="Rectangle 2"/>
          <p:cNvSpPr>
            <a:spLocks noGrp="1" noRot="1" noChangeArrowheads="1" noTextEdit="1"/>
          </p:cNvSpPr>
          <p:nvPr>
            <p:ph type="sldImg"/>
          </p:nvPr>
        </p:nvSpPr>
        <p:spPr>
          <a:xfrm>
            <a:off x="1125538" y="671513"/>
            <a:ext cx="4608512" cy="3455987"/>
          </a:xfrm>
          <a:ln/>
        </p:spPr>
      </p:sp>
      <p:sp>
        <p:nvSpPr>
          <p:cNvPr id="8089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D48EEDEB-F7EB-4C7C-AA32-B8AEAFE4BC21}" type="slidenum">
              <a:rPr lang="en-US" smtClean="0"/>
              <a:pPr/>
              <a:t>34</a:t>
            </a:fld>
            <a:endParaRPr lang="en-US" smtClean="0"/>
          </a:p>
        </p:txBody>
      </p:sp>
      <p:sp>
        <p:nvSpPr>
          <p:cNvPr id="82946" name="Rectangle 2"/>
          <p:cNvSpPr>
            <a:spLocks noGrp="1" noRot="1" noChangeArrowheads="1" noTextEdit="1"/>
          </p:cNvSpPr>
          <p:nvPr>
            <p:ph type="sldImg"/>
          </p:nvPr>
        </p:nvSpPr>
        <p:spPr>
          <a:xfrm>
            <a:off x="1125538" y="671513"/>
            <a:ext cx="4608512" cy="3455987"/>
          </a:xfrm>
          <a:ln/>
        </p:spPr>
      </p:sp>
      <p:sp>
        <p:nvSpPr>
          <p:cNvPr id="8294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ECBE3D16-D204-4A4F-9C73-E6C2400F42AE}" type="slidenum">
              <a:rPr lang="en-US" smtClean="0"/>
              <a:pPr/>
              <a:t>35</a:t>
            </a:fld>
            <a:endParaRPr lang="en-US" smtClean="0"/>
          </a:p>
        </p:txBody>
      </p:sp>
      <p:sp>
        <p:nvSpPr>
          <p:cNvPr id="84994" name="Rectangle 2"/>
          <p:cNvSpPr>
            <a:spLocks noGrp="1" noRot="1" noChangeArrowheads="1" noTextEdit="1"/>
          </p:cNvSpPr>
          <p:nvPr>
            <p:ph type="sldImg"/>
          </p:nvPr>
        </p:nvSpPr>
        <p:spPr>
          <a:xfrm>
            <a:off x="1125538" y="671513"/>
            <a:ext cx="4608512" cy="3455987"/>
          </a:xfrm>
          <a:ln/>
        </p:spPr>
      </p:sp>
      <p:sp>
        <p:nvSpPr>
          <p:cNvPr id="8499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CE330864-52F4-46AF-B54C-FC5948B49197}" type="slidenum">
              <a:rPr lang="en-US" smtClean="0"/>
              <a:pPr/>
              <a:t>36</a:t>
            </a:fld>
            <a:endParaRPr lang="en-US" smtClean="0"/>
          </a:p>
        </p:txBody>
      </p:sp>
      <p:sp>
        <p:nvSpPr>
          <p:cNvPr id="87042" name="Rectangle 2"/>
          <p:cNvSpPr>
            <a:spLocks noGrp="1" noRot="1" noChangeArrowheads="1" noTextEdit="1"/>
          </p:cNvSpPr>
          <p:nvPr>
            <p:ph type="sldImg"/>
          </p:nvPr>
        </p:nvSpPr>
        <p:spPr>
          <a:xfrm>
            <a:off x="1125538" y="671513"/>
            <a:ext cx="4608512" cy="3455987"/>
          </a:xfrm>
          <a:ln/>
        </p:spPr>
      </p:sp>
      <p:sp>
        <p:nvSpPr>
          <p:cNvPr id="8704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ECA83936-97E4-4957-AB44-A8490B74E78B}" type="slidenum">
              <a:rPr lang="en-US" smtClean="0"/>
              <a:pPr/>
              <a:t>37</a:t>
            </a:fld>
            <a:endParaRPr lang="en-US" smtClean="0"/>
          </a:p>
        </p:txBody>
      </p:sp>
      <p:sp>
        <p:nvSpPr>
          <p:cNvPr id="89090" name="Rectangle 2"/>
          <p:cNvSpPr>
            <a:spLocks noGrp="1" noRot="1" noChangeArrowheads="1" noTextEdit="1"/>
          </p:cNvSpPr>
          <p:nvPr>
            <p:ph type="sldImg"/>
          </p:nvPr>
        </p:nvSpPr>
        <p:spPr>
          <a:xfrm>
            <a:off x="1125538" y="671513"/>
            <a:ext cx="4608512" cy="3455987"/>
          </a:xfrm>
          <a:ln/>
        </p:spPr>
      </p:sp>
      <p:sp>
        <p:nvSpPr>
          <p:cNvPr id="8909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D0F92D1C-BF88-43FD-A4F5-827514151113}" type="slidenum">
              <a:rPr lang="en-US" smtClean="0"/>
              <a:pPr/>
              <a:t>38</a:t>
            </a:fld>
            <a:endParaRPr lang="en-US" smtClean="0"/>
          </a:p>
        </p:txBody>
      </p:sp>
      <p:sp>
        <p:nvSpPr>
          <p:cNvPr id="91138" name="Rectangle 2"/>
          <p:cNvSpPr>
            <a:spLocks noGrp="1" noRot="1" noChangeArrowheads="1" noTextEdit="1"/>
          </p:cNvSpPr>
          <p:nvPr>
            <p:ph type="sldImg"/>
          </p:nvPr>
        </p:nvSpPr>
        <p:spPr>
          <a:xfrm>
            <a:off x="1125538" y="671513"/>
            <a:ext cx="4608512" cy="3455987"/>
          </a:xfrm>
          <a:ln/>
        </p:spPr>
      </p:sp>
      <p:sp>
        <p:nvSpPr>
          <p:cNvPr id="9113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pPr eaLnBrk="1" hangingPunct="1"/>
            <a:endParaRPr lang="en-US" smtClean="0"/>
          </a:p>
        </p:txBody>
      </p:sp>
      <p:sp>
        <p:nvSpPr>
          <p:cNvPr id="93187" name="Slide Number Placeholder 3"/>
          <p:cNvSpPr>
            <a:spLocks noGrp="1"/>
          </p:cNvSpPr>
          <p:nvPr>
            <p:ph type="sldNum" sz="quarter" idx="5"/>
          </p:nvPr>
        </p:nvSpPr>
        <p:spPr>
          <a:noFill/>
        </p:spPr>
        <p:txBody>
          <a:bodyPr/>
          <a:lstStyle/>
          <a:p>
            <a:fld id="{BDDB05A0-DA5E-45B5-9881-6AD01F5EA782}" type="slidenum">
              <a:rPr lang="en-US" smtClean="0"/>
              <a:pPr/>
              <a:t>39</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409E8D35-D8C2-4DEB-9269-A0220F718707}" type="slidenum">
              <a:rPr lang="en-US" smtClean="0"/>
              <a:pPr/>
              <a:t>40</a:t>
            </a:fld>
            <a:endParaRPr lang="en-US" smtClean="0"/>
          </a:p>
        </p:txBody>
      </p:sp>
      <p:sp>
        <p:nvSpPr>
          <p:cNvPr id="95234" name="Rectangle 2"/>
          <p:cNvSpPr>
            <a:spLocks noGrp="1" noRot="1" noChangeArrowheads="1" noTextEdit="1"/>
          </p:cNvSpPr>
          <p:nvPr>
            <p:ph type="sldImg"/>
          </p:nvPr>
        </p:nvSpPr>
        <p:spPr>
          <a:xfrm>
            <a:off x="1125538" y="671513"/>
            <a:ext cx="4608512" cy="3455987"/>
          </a:xfrm>
          <a:ln/>
        </p:spPr>
      </p:sp>
      <p:sp>
        <p:nvSpPr>
          <p:cNvPr id="9523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46427723-972C-47C2-B21B-9B2E16E14A73}" type="slidenum">
              <a:rPr lang="en-US" smtClean="0"/>
              <a:pPr/>
              <a:t>41</a:t>
            </a:fld>
            <a:endParaRPr lang="en-US" smtClean="0"/>
          </a:p>
        </p:txBody>
      </p:sp>
      <p:sp>
        <p:nvSpPr>
          <p:cNvPr id="97282" name="Rectangle 2"/>
          <p:cNvSpPr>
            <a:spLocks noGrp="1" noRot="1" noChangeArrowheads="1" noTextEdit="1"/>
          </p:cNvSpPr>
          <p:nvPr>
            <p:ph type="sldImg"/>
          </p:nvPr>
        </p:nvSpPr>
        <p:spPr>
          <a:xfrm>
            <a:off x="1125538" y="671513"/>
            <a:ext cx="4608512" cy="3455987"/>
          </a:xfrm>
          <a:ln/>
        </p:spPr>
      </p:sp>
      <p:sp>
        <p:nvSpPr>
          <p:cNvPr id="9728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77531ABC-077B-4CA2-84A6-DE562C1054F7}" type="slidenum">
              <a:rPr lang="en-US" smtClean="0"/>
              <a:pPr/>
              <a:t>5</a:t>
            </a:fld>
            <a:endParaRPr lang="en-US" smtClean="0"/>
          </a:p>
        </p:txBody>
      </p:sp>
      <p:sp>
        <p:nvSpPr>
          <p:cNvPr id="24578" name="Rectangle 2"/>
          <p:cNvSpPr>
            <a:spLocks noGrp="1" noRot="1" noChangeArrowheads="1" noTextEdit="1"/>
          </p:cNvSpPr>
          <p:nvPr>
            <p:ph type="sldImg"/>
          </p:nvPr>
        </p:nvSpPr>
        <p:spPr>
          <a:xfrm>
            <a:off x="1125538" y="671513"/>
            <a:ext cx="4608512" cy="3455987"/>
          </a:xfrm>
          <a:ln/>
        </p:spPr>
      </p:sp>
      <p:sp>
        <p:nvSpPr>
          <p:cNvPr id="2457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3DC6CA4D-9630-4762-85CD-94A33EF3BEBE}" type="slidenum">
              <a:rPr lang="en-US" smtClean="0"/>
              <a:pPr/>
              <a:t>42</a:t>
            </a:fld>
            <a:endParaRPr lang="en-US" smtClean="0"/>
          </a:p>
        </p:txBody>
      </p:sp>
      <p:sp>
        <p:nvSpPr>
          <p:cNvPr id="99330" name="Rectangle 2"/>
          <p:cNvSpPr>
            <a:spLocks noGrp="1" noRot="1" noChangeArrowheads="1" noTextEdit="1"/>
          </p:cNvSpPr>
          <p:nvPr>
            <p:ph type="sldImg"/>
          </p:nvPr>
        </p:nvSpPr>
        <p:spPr>
          <a:xfrm>
            <a:off x="1125538" y="671513"/>
            <a:ext cx="4608512" cy="3455987"/>
          </a:xfrm>
          <a:ln/>
        </p:spPr>
      </p:sp>
      <p:sp>
        <p:nvSpPr>
          <p:cNvPr id="9933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08866F12-71A0-4EF4-8D45-B704119FF785}" type="slidenum">
              <a:rPr lang="en-US" smtClean="0"/>
              <a:pPr/>
              <a:t>43</a:t>
            </a:fld>
            <a:endParaRPr lang="en-US" smtClean="0"/>
          </a:p>
        </p:txBody>
      </p:sp>
      <p:sp>
        <p:nvSpPr>
          <p:cNvPr id="101378" name="Rectangle 2"/>
          <p:cNvSpPr>
            <a:spLocks noGrp="1" noRot="1" noChangeArrowheads="1" noTextEdit="1"/>
          </p:cNvSpPr>
          <p:nvPr>
            <p:ph type="sldImg"/>
          </p:nvPr>
        </p:nvSpPr>
        <p:spPr>
          <a:xfrm>
            <a:off x="1125538" y="671513"/>
            <a:ext cx="4608512" cy="3455987"/>
          </a:xfrm>
          <a:ln/>
        </p:spPr>
      </p:sp>
      <p:sp>
        <p:nvSpPr>
          <p:cNvPr id="10137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E6D88671-11C4-4E39-BB95-E9E63947B9D3}" type="slidenum">
              <a:rPr lang="en-US" smtClean="0"/>
              <a:pPr/>
              <a:t>44</a:t>
            </a:fld>
            <a:endParaRPr lang="en-US" smtClean="0"/>
          </a:p>
        </p:txBody>
      </p:sp>
      <p:sp>
        <p:nvSpPr>
          <p:cNvPr id="103426" name="Rectangle 2"/>
          <p:cNvSpPr>
            <a:spLocks noGrp="1" noRot="1" noChangeArrowheads="1" noTextEdit="1"/>
          </p:cNvSpPr>
          <p:nvPr>
            <p:ph type="sldImg"/>
          </p:nvPr>
        </p:nvSpPr>
        <p:spPr>
          <a:xfrm>
            <a:off x="1125538" y="671513"/>
            <a:ext cx="4608512" cy="3455987"/>
          </a:xfrm>
          <a:ln/>
        </p:spPr>
      </p:sp>
      <p:sp>
        <p:nvSpPr>
          <p:cNvPr id="10342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627526F9-749F-41C5-AA98-0BD8EFFFF765}" type="slidenum">
              <a:rPr lang="en-US" smtClean="0"/>
              <a:pPr/>
              <a:t>45</a:t>
            </a:fld>
            <a:endParaRPr lang="en-US" smtClean="0"/>
          </a:p>
        </p:txBody>
      </p:sp>
      <p:sp>
        <p:nvSpPr>
          <p:cNvPr id="105474" name="Rectangle 2"/>
          <p:cNvSpPr>
            <a:spLocks noGrp="1" noRot="1" noChangeArrowheads="1" noTextEdit="1"/>
          </p:cNvSpPr>
          <p:nvPr>
            <p:ph type="sldImg"/>
          </p:nvPr>
        </p:nvSpPr>
        <p:spPr>
          <a:xfrm>
            <a:off x="1125538" y="671513"/>
            <a:ext cx="4608512" cy="3455987"/>
          </a:xfrm>
          <a:ln/>
        </p:spPr>
      </p:sp>
      <p:sp>
        <p:nvSpPr>
          <p:cNvPr id="10547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94AA950D-EF1B-44DA-A413-059540C567E2}" type="slidenum">
              <a:rPr lang="en-US" smtClean="0"/>
              <a:pPr/>
              <a:t>46</a:t>
            </a:fld>
            <a:endParaRPr lang="en-US" smtClean="0"/>
          </a:p>
        </p:txBody>
      </p:sp>
      <p:sp>
        <p:nvSpPr>
          <p:cNvPr id="107522" name="Rectangle 2"/>
          <p:cNvSpPr>
            <a:spLocks noGrp="1" noRot="1" noChangeArrowheads="1" noTextEdit="1"/>
          </p:cNvSpPr>
          <p:nvPr>
            <p:ph type="sldImg"/>
          </p:nvPr>
        </p:nvSpPr>
        <p:spPr>
          <a:xfrm>
            <a:off x="1125538" y="671513"/>
            <a:ext cx="4608512" cy="3455987"/>
          </a:xfrm>
          <a:ln/>
        </p:spPr>
      </p:sp>
      <p:sp>
        <p:nvSpPr>
          <p:cNvPr id="10752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1B5EC6AB-0C1C-402F-BE11-0FF4BDEF224D}" type="slidenum">
              <a:rPr lang="en-US" smtClean="0"/>
              <a:pPr/>
              <a:t>47</a:t>
            </a:fld>
            <a:endParaRPr lang="en-US" smtClean="0"/>
          </a:p>
        </p:txBody>
      </p:sp>
      <p:sp>
        <p:nvSpPr>
          <p:cNvPr id="109570" name="Rectangle 2"/>
          <p:cNvSpPr>
            <a:spLocks noGrp="1" noRot="1" noChangeArrowheads="1" noTextEdit="1"/>
          </p:cNvSpPr>
          <p:nvPr>
            <p:ph type="sldImg"/>
          </p:nvPr>
        </p:nvSpPr>
        <p:spPr>
          <a:xfrm>
            <a:off x="1125538" y="671513"/>
            <a:ext cx="4608512" cy="3455987"/>
          </a:xfrm>
          <a:ln/>
        </p:spPr>
      </p:sp>
      <p:sp>
        <p:nvSpPr>
          <p:cNvPr id="10957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2328FF43-4B59-4C6F-B434-3F534C4B93B1}" type="slidenum">
              <a:rPr lang="en-US" smtClean="0"/>
              <a:pPr/>
              <a:t>48</a:t>
            </a:fld>
            <a:endParaRPr lang="en-US" smtClean="0"/>
          </a:p>
        </p:txBody>
      </p:sp>
      <p:sp>
        <p:nvSpPr>
          <p:cNvPr id="111618" name="Rectangle 2"/>
          <p:cNvSpPr>
            <a:spLocks noGrp="1" noRot="1" noChangeArrowheads="1" noTextEdit="1"/>
          </p:cNvSpPr>
          <p:nvPr>
            <p:ph type="sldImg"/>
          </p:nvPr>
        </p:nvSpPr>
        <p:spPr>
          <a:xfrm>
            <a:off x="1125538" y="671513"/>
            <a:ext cx="4608512" cy="3455987"/>
          </a:xfrm>
          <a:ln/>
        </p:spPr>
      </p:sp>
      <p:sp>
        <p:nvSpPr>
          <p:cNvPr id="11161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1CE015F0-FACE-40DD-A2D4-33D1D31A8BDB}" type="slidenum">
              <a:rPr lang="en-US" smtClean="0"/>
              <a:pPr/>
              <a:t>49</a:t>
            </a:fld>
            <a:endParaRPr lang="en-US" smtClean="0"/>
          </a:p>
        </p:txBody>
      </p:sp>
      <p:sp>
        <p:nvSpPr>
          <p:cNvPr id="113666" name="Rectangle 2"/>
          <p:cNvSpPr>
            <a:spLocks noGrp="1" noRot="1" noChangeArrowheads="1" noTextEdit="1"/>
          </p:cNvSpPr>
          <p:nvPr>
            <p:ph type="sldImg"/>
          </p:nvPr>
        </p:nvSpPr>
        <p:spPr>
          <a:xfrm>
            <a:off x="1125538" y="671513"/>
            <a:ext cx="4608512" cy="3455987"/>
          </a:xfrm>
          <a:ln/>
        </p:spPr>
      </p:sp>
      <p:sp>
        <p:nvSpPr>
          <p:cNvPr id="11366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DDC00689-FF43-4D50-8540-D89F21FA905A}" type="slidenum">
              <a:rPr lang="en-US" smtClean="0"/>
              <a:pPr/>
              <a:t>50</a:t>
            </a:fld>
            <a:endParaRPr lang="en-US" smtClean="0"/>
          </a:p>
        </p:txBody>
      </p:sp>
      <p:sp>
        <p:nvSpPr>
          <p:cNvPr id="115714" name="Rectangle 2"/>
          <p:cNvSpPr>
            <a:spLocks noGrp="1" noRot="1" noChangeArrowheads="1" noTextEdit="1"/>
          </p:cNvSpPr>
          <p:nvPr>
            <p:ph type="sldImg"/>
          </p:nvPr>
        </p:nvSpPr>
        <p:spPr>
          <a:xfrm>
            <a:off x="1125538" y="671513"/>
            <a:ext cx="4608512" cy="3455987"/>
          </a:xfrm>
          <a:ln/>
        </p:spPr>
      </p:sp>
      <p:sp>
        <p:nvSpPr>
          <p:cNvPr id="11571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40ECC1E3-2CC3-4B85-A2DB-8655EDACA97C}" type="slidenum">
              <a:rPr lang="en-US" smtClean="0"/>
              <a:pPr/>
              <a:t>51</a:t>
            </a:fld>
            <a:endParaRPr lang="en-US" smtClean="0"/>
          </a:p>
        </p:txBody>
      </p:sp>
      <p:sp>
        <p:nvSpPr>
          <p:cNvPr id="117762" name="Rectangle 2"/>
          <p:cNvSpPr>
            <a:spLocks noGrp="1" noRot="1" noChangeArrowheads="1" noTextEdit="1"/>
          </p:cNvSpPr>
          <p:nvPr>
            <p:ph type="sldImg"/>
          </p:nvPr>
        </p:nvSpPr>
        <p:spPr>
          <a:xfrm>
            <a:off x="1125538" y="671513"/>
            <a:ext cx="4608512" cy="3455987"/>
          </a:xfrm>
          <a:ln/>
        </p:spPr>
      </p:sp>
      <p:sp>
        <p:nvSpPr>
          <p:cNvPr id="117763" name="Rectangle 3"/>
          <p:cNvSpPr>
            <a:spLocks noGrp="1" noChangeArrowheads="1"/>
          </p:cNvSpPr>
          <p:nvPr>
            <p:ph type="body" idx="1"/>
          </p:nvPr>
        </p:nvSpPr>
        <p:spPr>
          <a:xfrm>
            <a:off x="914400" y="4343400"/>
            <a:ext cx="5029200" cy="4149725"/>
          </a:xfrm>
          <a:noFill/>
          <a:ln/>
        </p:spPr>
        <p:txBody>
          <a:bodyPr lIns="91076" tIns="45538" rIns="91076" bIns="45538"/>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A759FF38-8EDA-45CA-BC69-ED34AF062452}" type="slidenum">
              <a:rPr lang="en-US" smtClean="0"/>
              <a:pPr/>
              <a:t>6</a:t>
            </a:fld>
            <a:endParaRPr lang="en-US" smtClean="0"/>
          </a:p>
        </p:txBody>
      </p:sp>
      <p:sp>
        <p:nvSpPr>
          <p:cNvPr id="26626" name="Rectangle 2"/>
          <p:cNvSpPr>
            <a:spLocks noGrp="1" noRot="1" noChangeArrowheads="1" noTextEdit="1"/>
          </p:cNvSpPr>
          <p:nvPr>
            <p:ph type="sldImg"/>
          </p:nvPr>
        </p:nvSpPr>
        <p:spPr>
          <a:xfrm>
            <a:off x="1125538" y="671513"/>
            <a:ext cx="4608512" cy="3455987"/>
          </a:xfrm>
          <a:ln/>
        </p:spPr>
      </p:sp>
      <p:sp>
        <p:nvSpPr>
          <p:cNvPr id="2662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6DEAD4B-6C87-45A9-95C3-7667892C90BA}" type="slidenum">
              <a:rPr lang="en-US" smtClean="0"/>
              <a:pPr/>
              <a:t>52</a:t>
            </a:fld>
            <a:endParaRPr lang="en-US" smtClean="0"/>
          </a:p>
        </p:txBody>
      </p:sp>
      <p:sp>
        <p:nvSpPr>
          <p:cNvPr id="119810" name="Rectangle 2"/>
          <p:cNvSpPr>
            <a:spLocks noGrp="1" noRot="1" noChangeArrowheads="1" noTextEdit="1"/>
          </p:cNvSpPr>
          <p:nvPr>
            <p:ph type="sldImg"/>
          </p:nvPr>
        </p:nvSpPr>
        <p:spPr>
          <a:xfrm>
            <a:off x="1125538" y="671513"/>
            <a:ext cx="4608512" cy="3455987"/>
          </a:xfrm>
          <a:ln/>
        </p:spPr>
      </p:sp>
      <p:sp>
        <p:nvSpPr>
          <p:cNvPr id="119811" name="Rectangle 3"/>
          <p:cNvSpPr>
            <a:spLocks noGrp="1" noChangeArrowheads="1"/>
          </p:cNvSpPr>
          <p:nvPr>
            <p:ph type="body" idx="1"/>
          </p:nvPr>
        </p:nvSpPr>
        <p:spPr>
          <a:xfrm>
            <a:off x="914400" y="4343400"/>
            <a:ext cx="5029200" cy="4149725"/>
          </a:xfrm>
          <a:noFill/>
          <a:ln/>
        </p:spPr>
        <p:txBody>
          <a:bodyPr lIns="91076" tIns="45538" rIns="91076" bIns="45538"/>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75ADCE3D-14CF-4D49-B305-3FB41215A3AC}" type="slidenum">
              <a:rPr lang="en-US" smtClean="0"/>
              <a:pPr/>
              <a:t>53</a:t>
            </a:fld>
            <a:endParaRPr lang="en-US" smtClean="0"/>
          </a:p>
        </p:txBody>
      </p:sp>
      <p:sp>
        <p:nvSpPr>
          <p:cNvPr id="121858" name="Rectangle 2"/>
          <p:cNvSpPr>
            <a:spLocks noGrp="1" noRot="1" noChangeArrowheads="1" noTextEdit="1"/>
          </p:cNvSpPr>
          <p:nvPr>
            <p:ph type="sldImg"/>
          </p:nvPr>
        </p:nvSpPr>
        <p:spPr>
          <a:xfrm>
            <a:off x="1125538" y="671513"/>
            <a:ext cx="4608512" cy="3455987"/>
          </a:xfrm>
          <a:ln/>
        </p:spPr>
      </p:sp>
      <p:sp>
        <p:nvSpPr>
          <p:cNvPr id="12185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p:spPr>
        <p:txBody>
          <a:bodyPr/>
          <a:lstStyle/>
          <a:p>
            <a:fld id="{6FC88D2B-9452-489A-A021-3B1F028243D7}" type="slidenum">
              <a:rPr lang="en-US" smtClean="0"/>
              <a:pPr/>
              <a:t>54</a:t>
            </a:fld>
            <a:endParaRPr lang="en-US" smtClean="0"/>
          </a:p>
        </p:txBody>
      </p:sp>
      <p:sp>
        <p:nvSpPr>
          <p:cNvPr id="123906" name="Rectangle 2"/>
          <p:cNvSpPr>
            <a:spLocks noGrp="1" noRot="1" noChangeArrowheads="1" noTextEdit="1"/>
          </p:cNvSpPr>
          <p:nvPr>
            <p:ph type="sldImg"/>
          </p:nvPr>
        </p:nvSpPr>
        <p:spPr>
          <a:xfrm>
            <a:off x="1125538" y="671513"/>
            <a:ext cx="4608512" cy="3455987"/>
          </a:xfrm>
          <a:ln/>
        </p:spPr>
      </p:sp>
      <p:sp>
        <p:nvSpPr>
          <p:cNvPr id="12390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p>
            <a:fld id="{75C50272-E256-4847-8883-4920C3AFFF4A}" type="slidenum">
              <a:rPr lang="en-US" smtClean="0"/>
              <a:pPr/>
              <a:t>55</a:t>
            </a:fld>
            <a:endParaRPr lang="en-US" smtClean="0"/>
          </a:p>
        </p:txBody>
      </p:sp>
      <p:sp>
        <p:nvSpPr>
          <p:cNvPr id="125954" name="Rectangle 2"/>
          <p:cNvSpPr>
            <a:spLocks noGrp="1" noRot="1" noChangeArrowheads="1" noTextEdit="1"/>
          </p:cNvSpPr>
          <p:nvPr>
            <p:ph type="sldImg"/>
          </p:nvPr>
        </p:nvSpPr>
        <p:spPr>
          <a:xfrm>
            <a:off x="1125538" y="671513"/>
            <a:ext cx="4608512" cy="3455987"/>
          </a:xfrm>
          <a:ln/>
        </p:spPr>
      </p:sp>
      <p:sp>
        <p:nvSpPr>
          <p:cNvPr id="12595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p:spPr>
        <p:txBody>
          <a:bodyPr/>
          <a:lstStyle/>
          <a:p>
            <a:pPr eaLnBrk="1" hangingPunct="1"/>
            <a:endParaRPr lang="en-US" smtClean="0"/>
          </a:p>
        </p:txBody>
      </p:sp>
      <p:sp>
        <p:nvSpPr>
          <p:cNvPr id="128003" name="Slide Number Placeholder 3"/>
          <p:cNvSpPr>
            <a:spLocks noGrp="1"/>
          </p:cNvSpPr>
          <p:nvPr>
            <p:ph type="sldNum" sz="quarter" idx="5"/>
          </p:nvPr>
        </p:nvSpPr>
        <p:spPr>
          <a:noFill/>
        </p:spPr>
        <p:txBody>
          <a:bodyPr/>
          <a:lstStyle/>
          <a:p>
            <a:fld id="{8036C6C0-D57F-46B2-84DB-FE8D638F1B15}" type="slidenum">
              <a:rPr lang="en-US" smtClean="0"/>
              <a:pPr/>
              <a:t>56</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ln/>
        </p:spPr>
      </p:sp>
      <p:sp>
        <p:nvSpPr>
          <p:cNvPr id="130050" name="Notes Placeholder 2"/>
          <p:cNvSpPr>
            <a:spLocks noGrp="1"/>
          </p:cNvSpPr>
          <p:nvPr>
            <p:ph type="body" idx="1"/>
          </p:nvPr>
        </p:nvSpPr>
        <p:spPr>
          <a:noFill/>
          <a:ln/>
        </p:spPr>
        <p:txBody>
          <a:bodyPr/>
          <a:lstStyle/>
          <a:p>
            <a:pPr eaLnBrk="1" hangingPunct="1"/>
            <a:endParaRPr lang="en-US" smtClean="0"/>
          </a:p>
        </p:txBody>
      </p:sp>
      <p:sp>
        <p:nvSpPr>
          <p:cNvPr id="130051" name="Slide Number Placeholder 3"/>
          <p:cNvSpPr>
            <a:spLocks noGrp="1"/>
          </p:cNvSpPr>
          <p:nvPr>
            <p:ph type="sldNum" sz="quarter" idx="5"/>
          </p:nvPr>
        </p:nvSpPr>
        <p:spPr>
          <a:noFill/>
        </p:spPr>
        <p:txBody>
          <a:bodyPr/>
          <a:lstStyle/>
          <a:p>
            <a:fld id="{EC918F9B-1250-4BCE-8EE2-B07F6A466169}" type="slidenum">
              <a:rPr lang="en-US" smtClean="0"/>
              <a:pPr/>
              <a:t>57</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42F24D42-709F-4C0F-9091-8DAC8F6F7044}" type="slidenum">
              <a:rPr lang="en-US" smtClean="0"/>
              <a:pPr/>
              <a:t>58</a:t>
            </a:fld>
            <a:endParaRPr lang="en-US" smtClean="0"/>
          </a:p>
        </p:txBody>
      </p:sp>
      <p:sp>
        <p:nvSpPr>
          <p:cNvPr id="132098" name="Rectangle 2"/>
          <p:cNvSpPr>
            <a:spLocks noGrp="1" noRot="1" noChangeArrowheads="1" noTextEdit="1"/>
          </p:cNvSpPr>
          <p:nvPr>
            <p:ph type="sldImg"/>
          </p:nvPr>
        </p:nvSpPr>
        <p:spPr>
          <a:xfrm>
            <a:off x="1125538" y="671513"/>
            <a:ext cx="4608512" cy="3455987"/>
          </a:xfrm>
          <a:ln/>
        </p:spPr>
      </p:sp>
      <p:sp>
        <p:nvSpPr>
          <p:cNvPr id="13209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D74E33-CF5F-4CB9-B07E-4410F07D3C9E}" type="slidenum">
              <a:rPr lang="en-US" sz="1200"/>
              <a:pPr algn="r"/>
              <a:t>59</a:t>
            </a:fld>
            <a:endParaRPr lang="en-US" sz="1200"/>
          </a:p>
        </p:txBody>
      </p:sp>
      <p:sp>
        <p:nvSpPr>
          <p:cNvPr id="134146" name="Rectangle 2"/>
          <p:cNvSpPr>
            <a:spLocks noGrp="1" noRot="1" noChangeArrowheads="1" noTextEdit="1"/>
          </p:cNvSpPr>
          <p:nvPr>
            <p:ph type="sldImg"/>
          </p:nvPr>
        </p:nvSpPr>
        <p:spPr>
          <a:xfrm>
            <a:off x="1125538" y="671513"/>
            <a:ext cx="4608512" cy="3455987"/>
          </a:xfrm>
          <a:ln/>
        </p:spPr>
      </p:sp>
      <p:sp>
        <p:nvSpPr>
          <p:cNvPr id="13414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A12838-55E5-4FB3-BCA6-5211114516CD}" type="slidenum">
              <a:rPr lang="en-US" sz="1200"/>
              <a:pPr algn="r"/>
              <a:t>60</a:t>
            </a:fld>
            <a:endParaRPr lang="en-US" sz="1200"/>
          </a:p>
        </p:txBody>
      </p:sp>
      <p:sp>
        <p:nvSpPr>
          <p:cNvPr id="136194" name="Rectangle 2"/>
          <p:cNvSpPr>
            <a:spLocks noGrp="1" noRot="1" noChangeArrowheads="1" noTextEdit="1"/>
          </p:cNvSpPr>
          <p:nvPr>
            <p:ph type="sldImg"/>
          </p:nvPr>
        </p:nvSpPr>
        <p:spPr>
          <a:xfrm>
            <a:off x="1125538" y="671513"/>
            <a:ext cx="4608512" cy="3455987"/>
          </a:xfrm>
          <a:ln/>
        </p:spPr>
      </p:sp>
      <p:sp>
        <p:nvSpPr>
          <p:cNvPr id="13619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p>
            <a:fld id="{B557AE6E-76AA-492B-9191-FBAC21D905DE}" type="slidenum">
              <a:rPr lang="en-US" smtClean="0"/>
              <a:pPr/>
              <a:t>61</a:t>
            </a:fld>
            <a:endParaRPr lang="en-US" smtClean="0"/>
          </a:p>
        </p:txBody>
      </p:sp>
      <p:sp>
        <p:nvSpPr>
          <p:cNvPr id="138242" name="Rectangle 2"/>
          <p:cNvSpPr>
            <a:spLocks noGrp="1" noRot="1" noChangeArrowheads="1" noTextEdit="1"/>
          </p:cNvSpPr>
          <p:nvPr>
            <p:ph type="sldImg"/>
          </p:nvPr>
        </p:nvSpPr>
        <p:spPr>
          <a:xfrm>
            <a:off x="1125538" y="671513"/>
            <a:ext cx="4608512" cy="3455987"/>
          </a:xfrm>
          <a:ln/>
        </p:spPr>
      </p:sp>
      <p:sp>
        <p:nvSpPr>
          <p:cNvPr id="13824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1E359301-A8A7-4054-8260-1D505E10C530}" type="slidenum">
              <a:rPr lang="en-US" smtClean="0"/>
              <a:pPr/>
              <a:t>7</a:t>
            </a:fld>
            <a:endParaRPr lang="en-US" smtClean="0"/>
          </a:p>
        </p:txBody>
      </p:sp>
      <p:sp>
        <p:nvSpPr>
          <p:cNvPr id="28674" name="Rectangle 2"/>
          <p:cNvSpPr>
            <a:spLocks noGrp="1" noRot="1" noChangeArrowheads="1" noTextEdit="1"/>
          </p:cNvSpPr>
          <p:nvPr>
            <p:ph type="sldImg"/>
          </p:nvPr>
        </p:nvSpPr>
        <p:spPr>
          <a:xfrm>
            <a:off x="1125538" y="671513"/>
            <a:ext cx="4608512" cy="3455987"/>
          </a:xfrm>
          <a:ln/>
        </p:spPr>
      </p:sp>
      <p:sp>
        <p:nvSpPr>
          <p:cNvPr id="2867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p>
            <a:fld id="{60C7BB92-E3AF-4564-AB2B-64A51322755F}" type="slidenum">
              <a:rPr lang="en-US" smtClean="0"/>
              <a:pPr/>
              <a:t>62</a:t>
            </a:fld>
            <a:endParaRPr lang="en-US" smtClean="0"/>
          </a:p>
        </p:txBody>
      </p:sp>
      <p:sp>
        <p:nvSpPr>
          <p:cNvPr id="140290" name="Rectangle 2"/>
          <p:cNvSpPr>
            <a:spLocks noGrp="1" noRot="1" noChangeArrowheads="1" noTextEdit="1"/>
          </p:cNvSpPr>
          <p:nvPr>
            <p:ph type="sldImg"/>
          </p:nvPr>
        </p:nvSpPr>
        <p:spPr>
          <a:xfrm>
            <a:off x="1125538" y="671513"/>
            <a:ext cx="4608512" cy="3455987"/>
          </a:xfrm>
          <a:ln/>
        </p:spPr>
      </p:sp>
      <p:sp>
        <p:nvSpPr>
          <p:cNvPr id="14029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p>
            <a:fld id="{51430CCE-40EC-4C47-BC8C-34212716B7A7}" type="slidenum">
              <a:rPr lang="en-US" smtClean="0"/>
              <a:pPr/>
              <a:t>63</a:t>
            </a:fld>
            <a:endParaRPr lang="en-US" smtClean="0"/>
          </a:p>
        </p:txBody>
      </p:sp>
      <p:sp>
        <p:nvSpPr>
          <p:cNvPr id="142338" name="Rectangle 2"/>
          <p:cNvSpPr>
            <a:spLocks noGrp="1" noRot="1" noChangeArrowheads="1" noTextEdit="1"/>
          </p:cNvSpPr>
          <p:nvPr>
            <p:ph type="sldImg"/>
          </p:nvPr>
        </p:nvSpPr>
        <p:spPr>
          <a:xfrm>
            <a:off x="1125538" y="671513"/>
            <a:ext cx="4608512" cy="3455987"/>
          </a:xfrm>
          <a:ln/>
        </p:spPr>
      </p:sp>
      <p:sp>
        <p:nvSpPr>
          <p:cNvPr id="14233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p>
            <a:fld id="{18094603-1A2D-4595-A280-F7389C2013EC}" type="slidenum">
              <a:rPr lang="en-US" smtClean="0"/>
              <a:pPr/>
              <a:t>64</a:t>
            </a:fld>
            <a:endParaRPr lang="en-US" smtClean="0"/>
          </a:p>
        </p:txBody>
      </p:sp>
      <p:sp>
        <p:nvSpPr>
          <p:cNvPr id="144386" name="Rectangle 2"/>
          <p:cNvSpPr>
            <a:spLocks noGrp="1" noRot="1" noChangeArrowheads="1" noTextEdit="1"/>
          </p:cNvSpPr>
          <p:nvPr>
            <p:ph type="sldImg"/>
          </p:nvPr>
        </p:nvSpPr>
        <p:spPr>
          <a:xfrm>
            <a:off x="1125538" y="671513"/>
            <a:ext cx="4608512" cy="3455987"/>
          </a:xfrm>
          <a:ln/>
        </p:spPr>
      </p:sp>
      <p:sp>
        <p:nvSpPr>
          <p:cNvPr id="14438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p>
            <a:fld id="{AA4969D5-E94E-497A-ACC6-DE6A1FF6D6B3}" type="slidenum">
              <a:rPr lang="en-US" smtClean="0"/>
              <a:pPr/>
              <a:t>65</a:t>
            </a:fld>
            <a:endParaRPr lang="en-US" smtClean="0"/>
          </a:p>
        </p:txBody>
      </p:sp>
      <p:sp>
        <p:nvSpPr>
          <p:cNvPr id="146434" name="Rectangle 2"/>
          <p:cNvSpPr>
            <a:spLocks noGrp="1" noRot="1" noChangeArrowheads="1" noTextEdit="1"/>
          </p:cNvSpPr>
          <p:nvPr>
            <p:ph type="sldImg"/>
          </p:nvPr>
        </p:nvSpPr>
        <p:spPr>
          <a:xfrm>
            <a:off x="1125538" y="671513"/>
            <a:ext cx="4608512" cy="3455987"/>
          </a:xfrm>
          <a:ln/>
        </p:spPr>
      </p:sp>
      <p:sp>
        <p:nvSpPr>
          <p:cNvPr id="14643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p:spPr>
        <p:txBody>
          <a:bodyPr/>
          <a:lstStyle/>
          <a:p>
            <a:fld id="{E7331A7C-F3E1-4CE4-B7D5-594668A77538}" type="slidenum">
              <a:rPr lang="en-US" smtClean="0"/>
              <a:pPr/>
              <a:t>66</a:t>
            </a:fld>
            <a:endParaRPr lang="en-US" smtClean="0"/>
          </a:p>
        </p:txBody>
      </p:sp>
      <p:sp>
        <p:nvSpPr>
          <p:cNvPr id="148482" name="Rectangle 2"/>
          <p:cNvSpPr>
            <a:spLocks noGrp="1" noRot="1" noChangeArrowheads="1" noTextEdit="1"/>
          </p:cNvSpPr>
          <p:nvPr>
            <p:ph type="sldImg"/>
          </p:nvPr>
        </p:nvSpPr>
        <p:spPr>
          <a:xfrm>
            <a:off x="1125538" y="671513"/>
            <a:ext cx="4608512" cy="3455987"/>
          </a:xfrm>
          <a:ln/>
        </p:spPr>
      </p:sp>
      <p:sp>
        <p:nvSpPr>
          <p:cNvPr id="14848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ln/>
        </p:spPr>
      </p:sp>
      <p:sp>
        <p:nvSpPr>
          <p:cNvPr id="150530" name="Notes Placeholder 2"/>
          <p:cNvSpPr>
            <a:spLocks noGrp="1"/>
          </p:cNvSpPr>
          <p:nvPr>
            <p:ph type="body" idx="1"/>
          </p:nvPr>
        </p:nvSpPr>
        <p:spPr>
          <a:noFill/>
          <a:ln/>
        </p:spPr>
        <p:txBody>
          <a:bodyPr/>
          <a:lstStyle/>
          <a:p>
            <a:pPr eaLnBrk="1" hangingPunct="1"/>
            <a:endParaRPr lang="en-US" smtClean="0"/>
          </a:p>
        </p:txBody>
      </p:sp>
      <p:sp>
        <p:nvSpPr>
          <p:cNvPr id="150531" name="Slide Number Placeholder 3"/>
          <p:cNvSpPr>
            <a:spLocks noGrp="1"/>
          </p:cNvSpPr>
          <p:nvPr>
            <p:ph type="sldNum" sz="quarter" idx="5"/>
          </p:nvPr>
        </p:nvSpPr>
        <p:spPr>
          <a:noFill/>
        </p:spPr>
        <p:txBody>
          <a:bodyPr/>
          <a:lstStyle/>
          <a:p>
            <a:fld id="{BA73A18E-233E-4D8B-A5C9-9D2FC22B802E}" type="slidenum">
              <a:rPr lang="en-US" smtClean="0"/>
              <a:pPr/>
              <a:t>67</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a:ln/>
        </p:spPr>
      </p:sp>
      <p:sp>
        <p:nvSpPr>
          <p:cNvPr id="152578" name="Notes Placeholder 2"/>
          <p:cNvSpPr>
            <a:spLocks noGrp="1"/>
          </p:cNvSpPr>
          <p:nvPr>
            <p:ph type="body" idx="1"/>
          </p:nvPr>
        </p:nvSpPr>
        <p:spPr>
          <a:noFill/>
          <a:ln/>
        </p:spPr>
        <p:txBody>
          <a:bodyPr/>
          <a:lstStyle/>
          <a:p>
            <a:pPr eaLnBrk="1" hangingPunct="1"/>
            <a:endParaRPr lang="en-US" smtClean="0"/>
          </a:p>
        </p:txBody>
      </p:sp>
      <p:sp>
        <p:nvSpPr>
          <p:cNvPr id="152579" name="Slide Number Placeholder 3"/>
          <p:cNvSpPr>
            <a:spLocks noGrp="1"/>
          </p:cNvSpPr>
          <p:nvPr>
            <p:ph type="sldNum" sz="quarter" idx="5"/>
          </p:nvPr>
        </p:nvSpPr>
        <p:spPr>
          <a:noFill/>
        </p:spPr>
        <p:txBody>
          <a:bodyPr/>
          <a:lstStyle/>
          <a:p>
            <a:fld id="{939764EB-E710-4354-9C9E-2BE52B65F4EC}" type="slidenum">
              <a:rPr lang="en-US" smtClean="0"/>
              <a:pPr/>
              <a:t>68</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p:spPr>
        <p:txBody>
          <a:bodyPr/>
          <a:lstStyle/>
          <a:p>
            <a:fld id="{F9666ED8-1D91-4CCC-8E6E-80F2D40FD553}" type="slidenum">
              <a:rPr lang="en-US" smtClean="0"/>
              <a:pPr/>
              <a:t>70</a:t>
            </a:fld>
            <a:endParaRPr lang="en-US" smtClean="0"/>
          </a:p>
        </p:txBody>
      </p:sp>
      <p:sp>
        <p:nvSpPr>
          <p:cNvPr id="155650" name="Rectangle 2"/>
          <p:cNvSpPr>
            <a:spLocks noGrp="1" noRot="1" noChangeArrowheads="1" noTextEdit="1"/>
          </p:cNvSpPr>
          <p:nvPr>
            <p:ph type="sldImg"/>
          </p:nvPr>
        </p:nvSpPr>
        <p:spPr>
          <a:xfrm>
            <a:off x="1125538" y="671513"/>
            <a:ext cx="4608512" cy="3455987"/>
          </a:xfrm>
          <a:ln/>
        </p:spPr>
      </p:sp>
      <p:sp>
        <p:nvSpPr>
          <p:cNvPr id="15565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3A98E3E4-4030-420F-9367-65619472A81C}" type="slidenum">
              <a:rPr lang="en-US" smtClean="0"/>
              <a:pPr/>
              <a:t>71</a:t>
            </a:fld>
            <a:endParaRPr lang="en-US" smtClean="0"/>
          </a:p>
        </p:txBody>
      </p:sp>
      <p:sp>
        <p:nvSpPr>
          <p:cNvPr id="157698" name="Rectangle 2"/>
          <p:cNvSpPr>
            <a:spLocks noGrp="1" noRot="1" noChangeArrowheads="1" noTextEdit="1"/>
          </p:cNvSpPr>
          <p:nvPr>
            <p:ph type="sldImg"/>
          </p:nvPr>
        </p:nvSpPr>
        <p:spPr>
          <a:xfrm>
            <a:off x="1125538" y="671513"/>
            <a:ext cx="4608512" cy="3455987"/>
          </a:xfrm>
          <a:ln/>
        </p:spPr>
      </p:sp>
      <p:sp>
        <p:nvSpPr>
          <p:cNvPr id="15769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F88FA05D-456B-49DA-8271-AA457359A838}" type="slidenum">
              <a:rPr lang="en-US" smtClean="0"/>
              <a:pPr/>
              <a:t>72</a:t>
            </a:fld>
            <a:endParaRPr lang="en-US" smtClean="0"/>
          </a:p>
        </p:txBody>
      </p:sp>
      <p:sp>
        <p:nvSpPr>
          <p:cNvPr id="159746" name="Rectangle 2"/>
          <p:cNvSpPr>
            <a:spLocks noGrp="1" noRot="1" noChangeArrowheads="1" noTextEdit="1"/>
          </p:cNvSpPr>
          <p:nvPr>
            <p:ph type="sldImg"/>
          </p:nvPr>
        </p:nvSpPr>
        <p:spPr>
          <a:xfrm>
            <a:off x="1125538" y="671513"/>
            <a:ext cx="4608512" cy="3455987"/>
          </a:xfrm>
          <a:ln/>
        </p:spPr>
      </p:sp>
      <p:sp>
        <p:nvSpPr>
          <p:cNvPr id="15974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010C34BC-351F-4A30-B394-ED52A1324983}" type="slidenum">
              <a:rPr lang="en-US" smtClean="0"/>
              <a:pPr/>
              <a:t>8</a:t>
            </a:fld>
            <a:endParaRPr lang="en-US" smtClean="0"/>
          </a:p>
        </p:txBody>
      </p:sp>
      <p:sp>
        <p:nvSpPr>
          <p:cNvPr id="30722" name="Rectangle 2"/>
          <p:cNvSpPr>
            <a:spLocks noGrp="1" noRot="1" noChangeArrowheads="1" noTextEdit="1"/>
          </p:cNvSpPr>
          <p:nvPr>
            <p:ph type="sldImg"/>
          </p:nvPr>
        </p:nvSpPr>
        <p:spPr>
          <a:xfrm>
            <a:off x="1125538" y="671513"/>
            <a:ext cx="4608512" cy="3455987"/>
          </a:xfrm>
          <a:ln/>
        </p:spPr>
      </p:sp>
      <p:sp>
        <p:nvSpPr>
          <p:cNvPr id="3072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8AFF02E8-EDCD-4B3B-A671-4B9E5A7B0ADF}" type="slidenum">
              <a:rPr lang="en-US" smtClean="0"/>
              <a:pPr/>
              <a:t>73</a:t>
            </a:fld>
            <a:endParaRPr lang="en-US" smtClean="0"/>
          </a:p>
        </p:txBody>
      </p:sp>
      <p:sp>
        <p:nvSpPr>
          <p:cNvPr id="161794" name="Rectangle 2"/>
          <p:cNvSpPr>
            <a:spLocks noGrp="1" noRot="1" noChangeArrowheads="1" noTextEdit="1"/>
          </p:cNvSpPr>
          <p:nvPr>
            <p:ph type="sldImg"/>
          </p:nvPr>
        </p:nvSpPr>
        <p:spPr>
          <a:xfrm>
            <a:off x="1125538" y="671513"/>
            <a:ext cx="4608512" cy="3455987"/>
          </a:xfrm>
          <a:ln/>
        </p:spPr>
      </p:sp>
      <p:sp>
        <p:nvSpPr>
          <p:cNvPr id="16179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AEAABE33-CAAA-4D9D-954A-943998A1658E}" type="slidenum">
              <a:rPr lang="en-US" smtClean="0"/>
              <a:pPr/>
              <a:t>74</a:t>
            </a:fld>
            <a:endParaRPr lang="en-US" smtClean="0"/>
          </a:p>
        </p:txBody>
      </p:sp>
      <p:sp>
        <p:nvSpPr>
          <p:cNvPr id="163842" name="Rectangle 2"/>
          <p:cNvSpPr>
            <a:spLocks noGrp="1" noRot="1" noChangeArrowheads="1" noTextEdit="1"/>
          </p:cNvSpPr>
          <p:nvPr>
            <p:ph type="sldImg"/>
          </p:nvPr>
        </p:nvSpPr>
        <p:spPr>
          <a:xfrm>
            <a:off x="1125538" y="671513"/>
            <a:ext cx="4608512" cy="3455987"/>
          </a:xfrm>
          <a:ln/>
        </p:spPr>
      </p:sp>
      <p:sp>
        <p:nvSpPr>
          <p:cNvPr id="16384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F399257F-4C83-41BE-A298-AC737CB1163C}" type="slidenum">
              <a:rPr lang="en-US" smtClean="0"/>
              <a:pPr/>
              <a:t>75</a:t>
            </a:fld>
            <a:endParaRPr lang="en-US" smtClean="0"/>
          </a:p>
        </p:txBody>
      </p:sp>
      <p:sp>
        <p:nvSpPr>
          <p:cNvPr id="165890" name="Rectangle 2"/>
          <p:cNvSpPr>
            <a:spLocks noGrp="1" noRot="1" noChangeArrowheads="1" noTextEdit="1"/>
          </p:cNvSpPr>
          <p:nvPr>
            <p:ph type="sldImg"/>
          </p:nvPr>
        </p:nvSpPr>
        <p:spPr>
          <a:xfrm>
            <a:off x="1125538" y="671513"/>
            <a:ext cx="4608512" cy="3455987"/>
          </a:xfrm>
          <a:ln/>
        </p:spPr>
      </p:sp>
      <p:sp>
        <p:nvSpPr>
          <p:cNvPr id="16589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0482BC9A-6A91-4F77-A2D1-5598B2DE7436}" type="slidenum">
              <a:rPr lang="en-US" smtClean="0"/>
              <a:pPr/>
              <a:t>76</a:t>
            </a:fld>
            <a:endParaRPr lang="en-US" smtClean="0"/>
          </a:p>
        </p:txBody>
      </p:sp>
      <p:sp>
        <p:nvSpPr>
          <p:cNvPr id="167938" name="Rectangle 2"/>
          <p:cNvSpPr>
            <a:spLocks noGrp="1" noRot="1" noChangeArrowheads="1" noTextEdit="1"/>
          </p:cNvSpPr>
          <p:nvPr>
            <p:ph type="sldImg"/>
          </p:nvPr>
        </p:nvSpPr>
        <p:spPr>
          <a:xfrm>
            <a:off x="1125538" y="671513"/>
            <a:ext cx="4608512" cy="3455987"/>
          </a:xfrm>
          <a:ln/>
        </p:spPr>
      </p:sp>
      <p:sp>
        <p:nvSpPr>
          <p:cNvPr id="16793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820A450F-8D65-4D44-BAE4-4692A1258910}" type="slidenum">
              <a:rPr lang="en-US" sz="1200">
                <a:latin typeface="Times New Roman" pitchFamily="18" charset="0"/>
              </a:rPr>
              <a:pPr algn="r" eaLnBrk="0" hangingPunct="0"/>
              <a:t>77</a:t>
            </a:fld>
            <a:endParaRPr lang="en-US" sz="1200">
              <a:latin typeface="Times New Roman" pitchFamily="18" charset="0"/>
            </a:endParaRPr>
          </a:p>
        </p:txBody>
      </p:sp>
      <p:sp>
        <p:nvSpPr>
          <p:cNvPr id="169986" name="Rectangle 2"/>
          <p:cNvSpPr>
            <a:spLocks noGrp="1" noRot="1" noChangeArrowheads="1" noTextEdit="1"/>
          </p:cNvSpPr>
          <p:nvPr>
            <p:ph type="sldImg"/>
          </p:nvPr>
        </p:nvSpPr>
        <p:spPr>
          <a:ln/>
        </p:spPr>
      </p:sp>
      <p:sp>
        <p:nvSpPr>
          <p:cNvPr id="169987" name="Rectangle 3"/>
          <p:cNvSpPr>
            <a:spLocks noGrp="1" noChangeArrowheads="1"/>
          </p:cNvSpPr>
          <p:nvPr>
            <p:ph type="body" idx="1"/>
          </p:nvPr>
        </p:nvSpPr>
        <p:spPr>
          <a:xfrm>
            <a:off x="914400" y="4343400"/>
            <a:ext cx="5029200" cy="4114800"/>
          </a:xfrm>
          <a:noFill/>
          <a:ln/>
        </p:spPr>
        <p:txBody>
          <a:bodyPr/>
          <a:lstStyle/>
          <a:p>
            <a:r>
              <a:rPr lang="en-US" sz="900" b="1" smtClean="0"/>
              <a:t>Acronyms are common in bureaucratic writing.  At some departments/agencies (homeland security or FAA), it sometimes seems we can’t write a sentence without 2 or 3 acronyms. The problems are that people are turned off by acronyms, the reader has to work harder to remember what they mean, and they can be confusing.  For example, CFR (Is it Code of Federal Regulations or campaign finance reform?), DOG (Is it an animal or deployable operations group?),  and PDA (Is it a public display of affection or a personal data assistant?).  Does the IRA on that license plate mean Irish Republican Army or Individual Retirement Account?</a:t>
            </a:r>
          </a:p>
          <a:p>
            <a:endParaRPr lang="en-US" sz="900" b="1" smtClean="0"/>
          </a:p>
          <a:p>
            <a:r>
              <a:rPr lang="en-US" sz="900" b="1" smtClean="0"/>
              <a:t>In this slide, you can see what sometimes happens when the acronyms are flying thick and fast.</a:t>
            </a:r>
          </a:p>
          <a:p>
            <a:endParaRPr lang="en-US" sz="900" b="1" smtClean="0"/>
          </a:p>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p:spPr>
        <p:txBody>
          <a:bodyPr/>
          <a:lstStyle/>
          <a:p>
            <a:fld id="{0CF1B3A6-ED76-4524-9472-C32E7DF32A4E}" type="slidenum">
              <a:rPr lang="en-US" smtClean="0"/>
              <a:pPr/>
              <a:t>78</a:t>
            </a:fld>
            <a:endParaRPr lang="en-US" smtClean="0"/>
          </a:p>
        </p:txBody>
      </p:sp>
      <p:sp>
        <p:nvSpPr>
          <p:cNvPr id="172034" name="Rectangle 2"/>
          <p:cNvSpPr>
            <a:spLocks noGrp="1" noRot="1" noChangeArrowheads="1" noTextEdit="1"/>
          </p:cNvSpPr>
          <p:nvPr>
            <p:ph type="sldImg"/>
          </p:nvPr>
        </p:nvSpPr>
        <p:spPr>
          <a:xfrm>
            <a:off x="1125538" y="671513"/>
            <a:ext cx="4608512" cy="3455987"/>
          </a:xfrm>
          <a:ln/>
        </p:spPr>
      </p:sp>
      <p:sp>
        <p:nvSpPr>
          <p:cNvPr id="17203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p>
            <a:fld id="{BCCDC3D6-63FF-44A0-B724-50E9B8A46FC0}" type="slidenum">
              <a:rPr lang="en-US" smtClean="0"/>
              <a:pPr/>
              <a:t>79</a:t>
            </a:fld>
            <a:endParaRPr lang="en-US" smtClean="0"/>
          </a:p>
        </p:txBody>
      </p:sp>
      <p:sp>
        <p:nvSpPr>
          <p:cNvPr id="174082" name="Rectangle 2"/>
          <p:cNvSpPr>
            <a:spLocks noGrp="1" noRot="1" noChangeArrowheads="1" noTextEdit="1"/>
          </p:cNvSpPr>
          <p:nvPr>
            <p:ph type="sldImg"/>
          </p:nvPr>
        </p:nvSpPr>
        <p:spPr>
          <a:xfrm>
            <a:off x="1125538" y="671513"/>
            <a:ext cx="4608512" cy="3455987"/>
          </a:xfrm>
          <a:ln/>
        </p:spPr>
      </p:sp>
      <p:sp>
        <p:nvSpPr>
          <p:cNvPr id="174083"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2090BFF2-F790-4299-9A89-B1C9289C8CEC}" type="slidenum">
              <a:rPr lang="en-US" sz="1200">
                <a:latin typeface="Times New Roman" pitchFamily="18" charset="0"/>
              </a:rPr>
              <a:pPr algn="r" eaLnBrk="0" hangingPunct="0"/>
              <a:t>80</a:t>
            </a:fld>
            <a:endParaRPr lang="en-US" sz="1200">
              <a:latin typeface="Times New Roman" pitchFamily="18" charset="0"/>
            </a:endParaRPr>
          </a:p>
        </p:txBody>
      </p:sp>
      <p:sp>
        <p:nvSpPr>
          <p:cNvPr id="176130" name="Rectangle 2"/>
          <p:cNvSpPr>
            <a:spLocks noGrp="1" noRot="1" noChangeArrowheads="1" noTextEdit="1"/>
          </p:cNvSpPr>
          <p:nvPr>
            <p:ph type="sldImg"/>
          </p:nvPr>
        </p:nvSpPr>
        <p:spPr>
          <a:ln/>
        </p:spPr>
      </p:sp>
      <p:sp>
        <p:nvSpPr>
          <p:cNvPr id="176131" name="Rectangle 3"/>
          <p:cNvSpPr>
            <a:spLocks noGrp="1" noChangeArrowheads="1"/>
          </p:cNvSpPr>
          <p:nvPr>
            <p:ph type="body" idx="1"/>
          </p:nvPr>
        </p:nvSpPr>
        <p:spPr>
          <a:xfrm>
            <a:off x="914400" y="4343400"/>
            <a:ext cx="5029200" cy="4114800"/>
          </a:xfrm>
          <a:noFill/>
          <a:ln/>
        </p:spPr>
        <p:txBody>
          <a:bodyPr/>
          <a:lstStyle/>
          <a:p>
            <a:r>
              <a:rPr lang="en-US" smtClean="0"/>
              <a:t>This is a special oil machine referred as a Christmas Tree in the industry. a petroleum engineer asked for a Christmas Tree on the cover of an oil and gas drilling handbook.  He got an evergreen.</a:t>
            </a:r>
            <a:br>
              <a:rPr lang="en-US" smtClean="0"/>
            </a:br>
            <a:r>
              <a:rPr lang="en-US" smtClean="0"/>
              <a:t>Beware of jargon.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EBAED08E-5CC1-4FB8-953D-4647A1E5D59F}" type="slidenum">
              <a:rPr lang="en-US" smtClean="0"/>
              <a:pPr/>
              <a:t>81</a:t>
            </a:fld>
            <a:endParaRPr lang="en-US" smtClean="0"/>
          </a:p>
        </p:txBody>
      </p:sp>
      <p:sp>
        <p:nvSpPr>
          <p:cNvPr id="178178" name="Rectangle 2"/>
          <p:cNvSpPr>
            <a:spLocks noGrp="1" noRot="1" noChangeArrowheads="1" noTextEdit="1"/>
          </p:cNvSpPr>
          <p:nvPr>
            <p:ph type="sldImg"/>
          </p:nvPr>
        </p:nvSpPr>
        <p:spPr>
          <a:xfrm>
            <a:off x="1125538" y="671513"/>
            <a:ext cx="4608512" cy="3455987"/>
          </a:xfrm>
          <a:ln/>
        </p:spPr>
      </p:sp>
      <p:sp>
        <p:nvSpPr>
          <p:cNvPr id="17817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p:spPr>
        <p:txBody>
          <a:bodyPr/>
          <a:lstStyle/>
          <a:p>
            <a:fld id="{E7F75151-1FA7-4127-9FC8-9892730FBBCA}" type="slidenum">
              <a:rPr lang="en-US" smtClean="0"/>
              <a:pPr/>
              <a:t>82</a:t>
            </a:fld>
            <a:endParaRPr lang="en-US" smtClean="0"/>
          </a:p>
        </p:txBody>
      </p:sp>
      <p:sp>
        <p:nvSpPr>
          <p:cNvPr id="180226" name="Rectangle 2"/>
          <p:cNvSpPr>
            <a:spLocks noGrp="1" noRot="1" noChangeArrowheads="1" noTextEdit="1"/>
          </p:cNvSpPr>
          <p:nvPr>
            <p:ph type="sldImg"/>
          </p:nvPr>
        </p:nvSpPr>
        <p:spPr>
          <a:xfrm>
            <a:off x="1125538" y="671513"/>
            <a:ext cx="4608512" cy="3455987"/>
          </a:xfrm>
          <a:ln/>
        </p:spPr>
      </p:sp>
      <p:sp>
        <p:nvSpPr>
          <p:cNvPr id="18022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373E5342-FA05-45DF-BA14-DEE976F27B0F}" type="slidenum">
              <a:rPr lang="en-US" smtClean="0"/>
              <a:pPr/>
              <a:t>9</a:t>
            </a:fld>
            <a:endParaRPr lang="en-US" smtClean="0"/>
          </a:p>
        </p:txBody>
      </p:sp>
      <p:sp>
        <p:nvSpPr>
          <p:cNvPr id="32770" name="Rectangle 2"/>
          <p:cNvSpPr>
            <a:spLocks noGrp="1" noRot="1" noChangeArrowheads="1" noTextEdit="1"/>
          </p:cNvSpPr>
          <p:nvPr>
            <p:ph type="sldImg"/>
          </p:nvPr>
        </p:nvSpPr>
        <p:spPr>
          <a:xfrm>
            <a:off x="1125538" y="671513"/>
            <a:ext cx="4608512" cy="3455987"/>
          </a:xfrm>
          <a:ln/>
        </p:spPr>
      </p:sp>
      <p:sp>
        <p:nvSpPr>
          <p:cNvPr id="32771"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a:ln/>
        </p:spPr>
      </p:sp>
      <p:sp>
        <p:nvSpPr>
          <p:cNvPr id="182274" name="Notes Placeholder 2"/>
          <p:cNvSpPr>
            <a:spLocks noGrp="1"/>
          </p:cNvSpPr>
          <p:nvPr>
            <p:ph type="body" idx="1"/>
          </p:nvPr>
        </p:nvSpPr>
        <p:spPr>
          <a:noFill/>
          <a:ln/>
        </p:spPr>
        <p:txBody>
          <a:bodyPr/>
          <a:lstStyle/>
          <a:p>
            <a:pPr eaLnBrk="1" hangingPunct="1"/>
            <a:endParaRPr lang="en-US" smtClean="0"/>
          </a:p>
        </p:txBody>
      </p:sp>
      <p:sp>
        <p:nvSpPr>
          <p:cNvPr id="182275" name="Slide Number Placeholder 3"/>
          <p:cNvSpPr>
            <a:spLocks noGrp="1"/>
          </p:cNvSpPr>
          <p:nvPr>
            <p:ph type="sldNum" sz="quarter" idx="5"/>
          </p:nvPr>
        </p:nvSpPr>
        <p:spPr>
          <a:noFill/>
        </p:spPr>
        <p:txBody>
          <a:bodyPr/>
          <a:lstStyle/>
          <a:p>
            <a:fld id="{C268440A-7FB1-4C52-9EF8-867268ABDB87}" type="slidenum">
              <a:rPr lang="en-US" smtClean="0"/>
              <a:pPr/>
              <a:t>83</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a:ln/>
        </p:spPr>
      </p:sp>
      <p:sp>
        <p:nvSpPr>
          <p:cNvPr id="184322" name="Notes Placeholder 2"/>
          <p:cNvSpPr>
            <a:spLocks noGrp="1"/>
          </p:cNvSpPr>
          <p:nvPr>
            <p:ph type="body" idx="1"/>
          </p:nvPr>
        </p:nvSpPr>
        <p:spPr>
          <a:noFill/>
          <a:ln/>
        </p:spPr>
        <p:txBody>
          <a:bodyPr/>
          <a:lstStyle/>
          <a:p>
            <a:pPr eaLnBrk="1" hangingPunct="1"/>
            <a:endParaRPr lang="en-US" smtClean="0"/>
          </a:p>
        </p:txBody>
      </p:sp>
      <p:sp>
        <p:nvSpPr>
          <p:cNvPr id="184323" name="Slide Number Placeholder 3"/>
          <p:cNvSpPr>
            <a:spLocks noGrp="1"/>
          </p:cNvSpPr>
          <p:nvPr>
            <p:ph type="sldNum" sz="quarter" idx="5"/>
          </p:nvPr>
        </p:nvSpPr>
        <p:spPr>
          <a:noFill/>
        </p:spPr>
        <p:txBody>
          <a:bodyPr/>
          <a:lstStyle/>
          <a:p>
            <a:fld id="{67EDEF0F-62F8-4743-86D1-133307FEAE34}" type="slidenum">
              <a:rPr lang="en-US" smtClean="0"/>
              <a:pPr/>
              <a:t>84</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a:ln/>
        </p:spPr>
      </p:sp>
      <p:sp>
        <p:nvSpPr>
          <p:cNvPr id="186370" name="Notes Placeholder 2"/>
          <p:cNvSpPr>
            <a:spLocks noGrp="1"/>
          </p:cNvSpPr>
          <p:nvPr>
            <p:ph type="body" idx="1"/>
          </p:nvPr>
        </p:nvSpPr>
        <p:spPr>
          <a:noFill/>
          <a:ln/>
        </p:spPr>
        <p:txBody>
          <a:bodyPr/>
          <a:lstStyle/>
          <a:p>
            <a:pPr eaLnBrk="1" hangingPunct="1"/>
            <a:endParaRPr lang="en-US" smtClean="0"/>
          </a:p>
        </p:txBody>
      </p:sp>
      <p:sp>
        <p:nvSpPr>
          <p:cNvPr id="186371" name="Slide Number Placeholder 3"/>
          <p:cNvSpPr>
            <a:spLocks noGrp="1"/>
          </p:cNvSpPr>
          <p:nvPr>
            <p:ph type="sldNum" sz="quarter" idx="5"/>
          </p:nvPr>
        </p:nvSpPr>
        <p:spPr>
          <a:noFill/>
        </p:spPr>
        <p:txBody>
          <a:bodyPr/>
          <a:lstStyle/>
          <a:p>
            <a:fld id="{6FE23AE8-2677-4518-BFD1-9FAFD5747460}" type="slidenum">
              <a:rPr lang="en-US" smtClean="0"/>
              <a:pPr/>
              <a:t>85</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a:ln/>
        </p:spPr>
      </p:sp>
      <p:sp>
        <p:nvSpPr>
          <p:cNvPr id="188418" name="Notes Placeholder 2"/>
          <p:cNvSpPr>
            <a:spLocks noGrp="1"/>
          </p:cNvSpPr>
          <p:nvPr>
            <p:ph type="body" idx="1"/>
          </p:nvPr>
        </p:nvSpPr>
        <p:spPr>
          <a:noFill/>
          <a:ln/>
        </p:spPr>
        <p:txBody>
          <a:bodyPr/>
          <a:lstStyle/>
          <a:p>
            <a:pPr eaLnBrk="1" hangingPunct="1"/>
            <a:endParaRPr lang="en-US" smtClean="0"/>
          </a:p>
        </p:txBody>
      </p:sp>
      <p:sp>
        <p:nvSpPr>
          <p:cNvPr id="188419" name="Slide Number Placeholder 3"/>
          <p:cNvSpPr>
            <a:spLocks noGrp="1"/>
          </p:cNvSpPr>
          <p:nvPr>
            <p:ph type="sldNum" sz="quarter" idx="5"/>
          </p:nvPr>
        </p:nvSpPr>
        <p:spPr>
          <a:noFill/>
        </p:spPr>
        <p:txBody>
          <a:bodyPr/>
          <a:lstStyle/>
          <a:p>
            <a:fld id="{B93187BE-1FEF-488F-8F79-45155ABDDA19}" type="slidenum">
              <a:rPr lang="en-US" smtClean="0"/>
              <a:pPr/>
              <a:t>86</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a:ln/>
        </p:spPr>
      </p:sp>
      <p:sp>
        <p:nvSpPr>
          <p:cNvPr id="190466" name="Notes Placeholder 2"/>
          <p:cNvSpPr>
            <a:spLocks noGrp="1"/>
          </p:cNvSpPr>
          <p:nvPr>
            <p:ph type="body" idx="1"/>
          </p:nvPr>
        </p:nvSpPr>
        <p:spPr>
          <a:noFill/>
          <a:ln/>
        </p:spPr>
        <p:txBody>
          <a:bodyPr/>
          <a:lstStyle/>
          <a:p>
            <a:pPr eaLnBrk="1" hangingPunct="1"/>
            <a:endParaRPr lang="en-US" smtClean="0"/>
          </a:p>
        </p:txBody>
      </p:sp>
      <p:sp>
        <p:nvSpPr>
          <p:cNvPr id="190467" name="Slide Number Placeholder 3"/>
          <p:cNvSpPr>
            <a:spLocks noGrp="1"/>
          </p:cNvSpPr>
          <p:nvPr>
            <p:ph type="sldNum" sz="quarter" idx="5"/>
          </p:nvPr>
        </p:nvSpPr>
        <p:spPr>
          <a:noFill/>
        </p:spPr>
        <p:txBody>
          <a:bodyPr/>
          <a:lstStyle/>
          <a:p>
            <a:fld id="{3831F3A7-A828-4FDC-9DC7-E35C7A6A2E64}" type="slidenum">
              <a:rPr lang="en-US" smtClean="0"/>
              <a:pPr/>
              <a:t>87</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p>
            <a:fld id="{DAE4C27B-1B40-437A-B2FF-6BC9653F55ED}" type="slidenum">
              <a:rPr lang="en-US" smtClean="0"/>
              <a:pPr/>
              <a:t>89</a:t>
            </a:fld>
            <a:endParaRPr lang="en-US" smtClean="0"/>
          </a:p>
        </p:txBody>
      </p:sp>
      <p:sp>
        <p:nvSpPr>
          <p:cNvPr id="193538" name="Rectangle 2"/>
          <p:cNvSpPr>
            <a:spLocks noGrp="1" noRot="1" noChangeArrowheads="1" noTextEdit="1"/>
          </p:cNvSpPr>
          <p:nvPr>
            <p:ph type="sldImg"/>
          </p:nvPr>
        </p:nvSpPr>
        <p:spPr>
          <a:xfrm>
            <a:off x="1125538" y="671513"/>
            <a:ext cx="4608512" cy="3455987"/>
          </a:xfrm>
          <a:ln/>
        </p:spPr>
      </p:sp>
      <p:sp>
        <p:nvSpPr>
          <p:cNvPr id="19353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p>
            <a:fld id="{79D7626B-19B3-435B-B7C3-6E420E60BCE0}" type="slidenum">
              <a:rPr lang="en-US" smtClean="0"/>
              <a:pPr/>
              <a:t>90</a:t>
            </a:fld>
            <a:endParaRPr lang="en-US" smtClean="0"/>
          </a:p>
        </p:txBody>
      </p:sp>
      <p:sp>
        <p:nvSpPr>
          <p:cNvPr id="195586" name="Rectangle 2"/>
          <p:cNvSpPr>
            <a:spLocks noGrp="1" noRot="1" noChangeArrowheads="1" noTextEdit="1"/>
          </p:cNvSpPr>
          <p:nvPr>
            <p:ph type="sldImg"/>
          </p:nvPr>
        </p:nvSpPr>
        <p:spPr>
          <a:xfrm>
            <a:off x="1125538" y="671513"/>
            <a:ext cx="4608512" cy="3455987"/>
          </a:xfrm>
          <a:ln/>
        </p:spPr>
      </p:sp>
      <p:sp>
        <p:nvSpPr>
          <p:cNvPr id="19558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a:ln/>
        </p:spPr>
      </p:sp>
      <p:sp>
        <p:nvSpPr>
          <p:cNvPr id="197634" name="Notes Placeholder 2"/>
          <p:cNvSpPr>
            <a:spLocks noGrp="1"/>
          </p:cNvSpPr>
          <p:nvPr>
            <p:ph type="body" idx="1"/>
          </p:nvPr>
        </p:nvSpPr>
        <p:spPr>
          <a:noFill/>
          <a:ln/>
        </p:spPr>
        <p:txBody>
          <a:bodyPr/>
          <a:lstStyle/>
          <a:p>
            <a:pPr eaLnBrk="1" hangingPunct="1"/>
            <a:endParaRPr lang="en-US" smtClean="0"/>
          </a:p>
        </p:txBody>
      </p:sp>
      <p:sp>
        <p:nvSpPr>
          <p:cNvPr id="197635" name="Slide Number Placeholder 3"/>
          <p:cNvSpPr>
            <a:spLocks noGrp="1"/>
          </p:cNvSpPr>
          <p:nvPr>
            <p:ph type="sldNum" sz="quarter" idx="5"/>
          </p:nvPr>
        </p:nvSpPr>
        <p:spPr>
          <a:noFill/>
        </p:spPr>
        <p:txBody>
          <a:bodyPr/>
          <a:lstStyle/>
          <a:p>
            <a:fld id="{A7289009-772D-42D9-8270-3D83A73A2A74}" type="slidenum">
              <a:rPr lang="en-US" smtClean="0"/>
              <a:pPr/>
              <a:t>91</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a:ln/>
        </p:spPr>
      </p:sp>
      <p:sp>
        <p:nvSpPr>
          <p:cNvPr id="199682" name="Notes Placeholder 2"/>
          <p:cNvSpPr>
            <a:spLocks noGrp="1"/>
          </p:cNvSpPr>
          <p:nvPr>
            <p:ph type="body" idx="1"/>
          </p:nvPr>
        </p:nvSpPr>
        <p:spPr>
          <a:noFill/>
          <a:ln/>
        </p:spPr>
        <p:txBody>
          <a:bodyPr/>
          <a:lstStyle/>
          <a:p>
            <a:pPr eaLnBrk="1" hangingPunct="1"/>
            <a:endParaRPr lang="en-US" smtClean="0"/>
          </a:p>
        </p:txBody>
      </p:sp>
      <p:sp>
        <p:nvSpPr>
          <p:cNvPr id="199683" name="Slide Number Placeholder 3"/>
          <p:cNvSpPr>
            <a:spLocks noGrp="1"/>
          </p:cNvSpPr>
          <p:nvPr>
            <p:ph type="sldNum" sz="quarter" idx="5"/>
          </p:nvPr>
        </p:nvSpPr>
        <p:spPr>
          <a:noFill/>
        </p:spPr>
        <p:txBody>
          <a:bodyPr/>
          <a:lstStyle/>
          <a:p>
            <a:fld id="{81BCAC54-93F1-41FB-B9BF-630B92A25768}" type="slidenum">
              <a:rPr lang="en-US" smtClean="0"/>
              <a:pPr/>
              <a:t>92</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a:ln/>
        </p:spPr>
      </p:sp>
      <p:sp>
        <p:nvSpPr>
          <p:cNvPr id="201730" name="Notes Placeholder 2"/>
          <p:cNvSpPr>
            <a:spLocks noGrp="1"/>
          </p:cNvSpPr>
          <p:nvPr>
            <p:ph type="body" idx="1"/>
          </p:nvPr>
        </p:nvSpPr>
        <p:spPr>
          <a:noFill/>
          <a:ln/>
        </p:spPr>
        <p:txBody>
          <a:bodyPr/>
          <a:lstStyle/>
          <a:p>
            <a:pPr eaLnBrk="1" hangingPunct="1"/>
            <a:endParaRPr lang="en-US" smtClean="0"/>
          </a:p>
        </p:txBody>
      </p:sp>
      <p:sp>
        <p:nvSpPr>
          <p:cNvPr id="201731" name="Slide Number Placeholder 3"/>
          <p:cNvSpPr>
            <a:spLocks noGrp="1"/>
          </p:cNvSpPr>
          <p:nvPr>
            <p:ph type="sldNum" sz="quarter" idx="5"/>
          </p:nvPr>
        </p:nvSpPr>
        <p:spPr>
          <a:noFill/>
        </p:spPr>
        <p:txBody>
          <a:bodyPr/>
          <a:lstStyle/>
          <a:p>
            <a:fld id="{D6B6556F-242B-4126-B4B9-D8BE0042AD06}" type="slidenum">
              <a:rPr lang="en-US" smtClean="0"/>
              <a:pPr/>
              <a:t>93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CFA34E64-EA50-4CF8-8B26-C68CB02B3C56}" type="slidenum">
              <a:rPr lang="en-US" smtClean="0"/>
              <a:pPr/>
              <a:t>10</a:t>
            </a:fld>
            <a:endParaRPr lang="en-US" smtClean="0"/>
          </a:p>
        </p:txBody>
      </p:sp>
      <p:sp>
        <p:nvSpPr>
          <p:cNvPr id="34818" name="Rectangle 2"/>
          <p:cNvSpPr>
            <a:spLocks noGrp="1" noRot="1" noChangeArrowheads="1" noTextEdit="1"/>
          </p:cNvSpPr>
          <p:nvPr>
            <p:ph type="sldImg"/>
          </p:nvPr>
        </p:nvSpPr>
        <p:spPr>
          <a:xfrm>
            <a:off x="1125538" y="671513"/>
            <a:ext cx="4608512" cy="3455987"/>
          </a:xfrm>
          <a:ln/>
        </p:spPr>
      </p:sp>
      <p:sp>
        <p:nvSpPr>
          <p:cNvPr id="34819"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p:spPr>
        <p:txBody>
          <a:bodyPr/>
          <a:lstStyle/>
          <a:p>
            <a:pPr eaLnBrk="1" hangingPunct="1"/>
            <a:endParaRPr lang="en-US" smtClean="0"/>
          </a:p>
        </p:txBody>
      </p:sp>
      <p:sp>
        <p:nvSpPr>
          <p:cNvPr id="203779" name="Slide Number Placeholder 3"/>
          <p:cNvSpPr>
            <a:spLocks noGrp="1"/>
          </p:cNvSpPr>
          <p:nvPr>
            <p:ph type="sldNum" sz="quarter" idx="5"/>
          </p:nvPr>
        </p:nvSpPr>
        <p:spPr>
          <a:noFill/>
        </p:spPr>
        <p:txBody>
          <a:bodyPr/>
          <a:lstStyle/>
          <a:p>
            <a:fld id="{28E6E69E-B336-478C-98DB-02243774DB28}" type="slidenum">
              <a:rPr lang="en-US" smtClean="0"/>
              <a:pPr/>
              <a:t>94</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a:ln/>
        </p:spPr>
      </p:sp>
      <p:sp>
        <p:nvSpPr>
          <p:cNvPr id="205826" name="Notes Placeholder 2"/>
          <p:cNvSpPr>
            <a:spLocks noGrp="1"/>
          </p:cNvSpPr>
          <p:nvPr>
            <p:ph type="body" idx="1"/>
          </p:nvPr>
        </p:nvSpPr>
        <p:spPr>
          <a:noFill/>
          <a:ln/>
        </p:spPr>
        <p:txBody>
          <a:bodyPr/>
          <a:lstStyle/>
          <a:p>
            <a:pPr eaLnBrk="1" hangingPunct="1"/>
            <a:endParaRPr lang="en-US" smtClean="0"/>
          </a:p>
        </p:txBody>
      </p:sp>
      <p:sp>
        <p:nvSpPr>
          <p:cNvPr id="205827" name="Slide Number Placeholder 3"/>
          <p:cNvSpPr>
            <a:spLocks noGrp="1"/>
          </p:cNvSpPr>
          <p:nvPr>
            <p:ph type="sldNum" sz="quarter" idx="5"/>
          </p:nvPr>
        </p:nvSpPr>
        <p:spPr>
          <a:noFill/>
        </p:spPr>
        <p:txBody>
          <a:bodyPr/>
          <a:lstStyle/>
          <a:p>
            <a:fld id="{6636C29E-0337-4D0D-8598-D55418DDB268}" type="slidenum">
              <a:rPr lang="en-US" smtClean="0"/>
              <a:pPr/>
              <a:t>95</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a:ln/>
        </p:spPr>
      </p:sp>
      <p:sp>
        <p:nvSpPr>
          <p:cNvPr id="207874" name="Notes Placeholder 2"/>
          <p:cNvSpPr>
            <a:spLocks noGrp="1"/>
          </p:cNvSpPr>
          <p:nvPr>
            <p:ph type="body" idx="1"/>
          </p:nvPr>
        </p:nvSpPr>
        <p:spPr>
          <a:noFill/>
          <a:ln/>
        </p:spPr>
        <p:txBody>
          <a:bodyPr/>
          <a:lstStyle/>
          <a:p>
            <a:pPr eaLnBrk="1" hangingPunct="1"/>
            <a:endParaRPr lang="en-US" smtClean="0"/>
          </a:p>
        </p:txBody>
      </p:sp>
      <p:sp>
        <p:nvSpPr>
          <p:cNvPr id="207875" name="Slide Number Placeholder 3"/>
          <p:cNvSpPr>
            <a:spLocks noGrp="1"/>
          </p:cNvSpPr>
          <p:nvPr>
            <p:ph type="sldNum" sz="quarter" idx="5"/>
          </p:nvPr>
        </p:nvSpPr>
        <p:spPr>
          <a:noFill/>
        </p:spPr>
        <p:txBody>
          <a:bodyPr/>
          <a:lstStyle/>
          <a:p>
            <a:fld id="{C9934057-2395-4B9C-BDCF-2BB79AB2213B}" type="slidenum">
              <a:rPr lang="en-US" smtClean="0"/>
              <a:pPr/>
              <a:t>96</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BBAEE389-E034-493C-B91A-BE0BD14D7F15}" type="slidenum">
              <a:rPr lang="en-US" smtClean="0"/>
              <a:pPr/>
              <a:t>98</a:t>
            </a:fld>
            <a:endParaRPr lang="en-US" smtClean="0"/>
          </a:p>
        </p:txBody>
      </p:sp>
      <p:sp>
        <p:nvSpPr>
          <p:cNvPr id="210946" name="Rectangle 2"/>
          <p:cNvSpPr>
            <a:spLocks noGrp="1" noRot="1" noChangeArrowheads="1" noTextEdit="1"/>
          </p:cNvSpPr>
          <p:nvPr>
            <p:ph type="sldImg"/>
          </p:nvPr>
        </p:nvSpPr>
        <p:spPr>
          <a:xfrm>
            <a:off x="1125538" y="671513"/>
            <a:ext cx="4608512" cy="3455987"/>
          </a:xfrm>
          <a:ln/>
        </p:spPr>
      </p:sp>
      <p:sp>
        <p:nvSpPr>
          <p:cNvPr id="21094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p:spPr>
        <p:txBody>
          <a:bodyPr/>
          <a:lstStyle/>
          <a:p>
            <a:fld id="{3490F8FD-A6A7-454F-AFB8-B183CA3E4D76}" type="slidenum">
              <a:rPr lang="en-US" smtClean="0"/>
              <a:pPr/>
              <a:t>99</a:t>
            </a:fld>
            <a:endParaRPr lang="en-US" smtClean="0"/>
          </a:p>
        </p:txBody>
      </p:sp>
      <p:sp>
        <p:nvSpPr>
          <p:cNvPr id="212994" name="Rectangle 2"/>
          <p:cNvSpPr>
            <a:spLocks noGrp="1" noRot="1" noChangeArrowheads="1" noTextEdit="1"/>
          </p:cNvSpPr>
          <p:nvPr>
            <p:ph type="sldImg"/>
          </p:nvPr>
        </p:nvSpPr>
        <p:spPr>
          <a:xfrm>
            <a:off x="1125538" y="671513"/>
            <a:ext cx="4608512" cy="3455987"/>
          </a:xfrm>
          <a:ln/>
        </p:spPr>
      </p:sp>
      <p:sp>
        <p:nvSpPr>
          <p:cNvPr id="212995"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a:ln/>
        </p:spPr>
      </p:sp>
      <p:sp>
        <p:nvSpPr>
          <p:cNvPr id="215042" name="Notes Placeholder 2"/>
          <p:cNvSpPr>
            <a:spLocks noGrp="1"/>
          </p:cNvSpPr>
          <p:nvPr>
            <p:ph type="body" idx="1"/>
          </p:nvPr>
        </p:nvSpPr>
        <p:spPr>
          <a:noFill/>
          <a:ln/>
        </p:spPr>
        <p:txBody>
          <a:bodyPr/>
          <a:lstStyle/>
          <a:p>
            <a:pPr eaLnBrk="1" hangingPunct="1"/>
            <a:endParaRPr lang="en-US" smtClean="0"/>
          </a:p>
        </p:txBody>
      </p:sp>
      <p:sp>
        <p:nvSpPr>
          <p:cNvPr id="215043" name="Slide Number Placeholder 3"/>
          <p:cNvSpPr>
            <a:spLocks noGrp="1"/>
          </p:cNvSpPr>
          <p:nvPr>
            <p:ph type="sldNum" sz="quarter" idx="5"/>
          </p:nvPr>
        </p:nvSpPr>
        <p:spPr>
          <a:noFill/>
        </p:spPr>
        <p:txBody>
          <a:bodyPr/>
          <a:lstStyle/>
          <a:p>
            <a:fld id="{1F801BAC-C7C4-4E93-8F9A-520323B83CC9}" type="slidenum">
              <a:rPr lang="en-US" smtClean="0"/>
              <a:pPr/>
              <a:t>100</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a:ln/>
        </p:spPr>
      </p:sp>
      <p:sp>
        <p:nvSpPr>
          <p:cNvPr id="217090" name="Notes Placeholder 2"/>
          <p:cNvSpPr>
            <a:spLocks noGrp="1"/>
          </p:cNvSpPr>
          <p:nvPr>
            <p:ph type="body" idx="1"/>
          </p:nvPr>
        </p:nvSpPr>
        <p:spPr>
          <a:noFill/>
          <a:ln/>
        </p:spPr>
        <p:txBody>
          <a:bodyPr/>
          <a:lstStyle/>
          <a:p>
            <a:pPr eaLnBrk="1" hangingPunct="1"/>
            <a:endParaRPr lang="en-US" smtClean="0"/>
          </a:p>
        </p:txBody>
      </p:sp>
      <p:sp>
        <p:nvSpPr>
          <p:cNvPr id="217091" name="Slide Number Placeholder 3"/>
          <p:cNvSpPr>
            <a:spLocks noGrp="1"/>
          </p:cNvSpPr>
          <p:nvPr>
            <p:ph type="sldNum" sz="quarter" idx="5"/>
          </p:nvPr>
        </p:nvSpPr>
        <p:spPr>
          <a:noFill/>
        </p:spPr>
        <p:txBody>
          <a:bodyPr/>
          <a:lstStyle/>
          <a:p>
            <a:fld id="{CAD3E724-B941-4C9A-BFA8-E531007628A6}" type="slidenum">
              <a:rPr lang="en-US" smtClean="0"/>
              <a:pPr/>
              <a:t>101</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a:ln/>
        </p:spPr>
      </p:sp>
      <p:sp>
        <p:nvSpPr>
          <p:cNvPr id="219138" name="Notes Placeholder 2"/>
          <p:cNvSpPr>
            <a:spLocks noGrp="1"/>
          </p:cNvSpPr>
          <p:nvPr>
            <p:ph type="body" idx="1"/>
          </p:nvPr>
        </p:nvSpPr>
        <p:spPr>
          <a:noFill/>
          <a:ln/>
        </p:spPr>
        <p:txBody>
          <a:bodyPr/>
          <a:lstStyle/>
          <a:p>
            <a:pPr eaLnBrk="1" hangingPunct="1"/>
            <a:endParaRPr lang="en-US" smtClean="0"/>
          </a:p>
        </p:txBody>
      </p:sp>
      <p:sp>
        <p:nvSpPr>
          <p:cNvPr id="219139" name="Slide Number Placeholder 3"/>
          <p:cNvSpPr>
            <a:spLocks noGrp="1"/>
          </p:cNvSpPr>
          <p:nvPr>
            <p:ph type="sldNum" sz="quarter" idx="5"/>
          </p:nvPr>
        </p:nvSpPr>
        <p:spPr>
          <a:noFill/>
        </p:spPr>
        <p:txBody>
          <a:bodyPr/>
          <a:lstStyle/>
          <a:p>
            <a:fld id="{580910BB-9B63-4626-BCAE-82B543A40618}" type="slidenum">
              <a:rPr lang="en-US" smtClean="0"/>
              <a:pPr/>
              <a:t>102</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8D8D3606-6966-4DD9-A466-1A93C74FA765}" type="slidenum">
              <a:rPr lang="en-US" smtClean="0"/>
              <a:pPr/>
              <a:t>103</a:t>
            </a:fld>
            <a:endParaRPr lang="en-US" smtClean="0"/>
          </a:p>
        </p:txBody>
      </p:sp>
      <p:sp>
        <p:nvSpPr>
          <p:cNvPr id="221186" name="Rectangle 2"/>
          <p:cNvSpPr>
            <a:spLocks noGrp="1" noRot="1" noChangeArrowheads="1" noTextEdit="1"/>
          </p:cNvSpPr>
          <p:nvPr>
            <p:ph type="sldImg"/>
          </p:nvPr>
        </p:nvSpPr>
        <p:spPr>
          <a:xfrm>
            <a:off x="1125538" y="671513"/>
            <a:ext cx="4608512" cy="3455987"/>
          </a:xfrm>
          <a:ln/>
        </p:spPr>
      </p:sp>
      <p:sp>
        <p:nvSpPr>
          <p:cNvPr id="221187" name="Rectangle 3"/>
          <p:cNvSpPr>
            <a:spLocks noGrp="1" noChangeArrowheads="1"/>
          </p:cNvSpPr>
          <p:nvPr>
            <p:ph type="body" idx="1"/>
          </p:nvPr>
        </p:nvSpPr>
        <p:spPr>
          <a:xfrm>
            <a:off x="914400" y="4343400"/>
            <a:ext cx="5029200" cy="4149725"/>
          </a:xfrm>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noTextEdit="1"/>
          </p:cNvSpPr>
          <p:nvPr>
            <p:ph type="sldImg"/>
          </p:nvPr>
        </p:nvSpPr>
        <p:spPr>
          <a:ln/>
        </p:spPr>
      </p:sp>
      <p:sp>
        <p:nvSpPr>
          <p:cNvPr id="223234" name="Notes Placeholder 2"/>
          <p:cNvSpPr>
            <a:spLocks noGrp="1"/>
          </p:cNvSpPr>
          <p:nvPr>
            <p:ph type="body" idx="1"/>
          </p:nvPr>
        </p:nvSpPr>
        <p:spPr>
          <a:noFill/>
          <a:ln/>
        </p:spPr>
        <p:txBody>
          <a:bodyPr/>
          <a:lstStyle/>
          <a:p>
            <a:pPr eaLnBrk="1" hangingPunct="1"/>
            <a:endParaRPr lang="en-US" smtClean="0"/>
          </a:p>
        </p:txBody>
      </p:sp>
      <p:sp>
        <p:nvSpPr>
          <p:cNvPr id="2232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AB68196-7D7C-41BF-9BC3-D4FD5735E85C}" type="slidenum">
              <a:rPr lang="en-US" sz="1200"/>
              <a:pPr algn="r"/>
              <a:t>104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 name="Text Box 9"/>
          <p:cNvSpPr txBox="1">
            <a:spLocks noChangeArrowheads="1"/>
          </p:cNvSpPr>
          <p:nvPr userDrawn="1"/>
        </p:nvSpPr>
        <p:spPr bwMode="auto">
          <a:xfrm>
            <a:off x="2286000" y="6096000"/>
            <a:ext cx="6172200" cy="641350"/>
          </a:xfrm>
          <a:prstGeom prst="rect">
            <a:avLst/>
          </a:prstGeom>
          <a:noFill/>
          <a:ln w="9525">
            <a:noFill/>
            <a:miter lim="800000"/>
            <a:headEnd/>
            <a:tailEnd/>
          </a:ln>
          <a:effectLst/>
        </p:spPr>
        <p:txBody>
          <a:bodyPr>
            <a:spAutoFit/>
          </a:bodyPr>
          <a:lstStyle/>
          <a:p>
            <a:pPr algn="ctr">
              <a:spcBef>
                <a:spcPct val="50000"/>
              </a:spcBef>
              <a:defRPr/>
            </a:pPr>
            <a:r>
              <a:rPr lang="en-US" b="1">
                <a:solidFill>
                  <a:schemeClr val="bg1"/>
                </a:solidFill>
              </a:rPr>
              <a:t>Plain Language Action and Information Network (PLAIN)</a:t>
            </a:r>
          </a:p>
        </p:txBody>
      </p:sp>
      <p:pic>
        <p:nvPicPr>
          <p:cNvPr id="7" name="Picture 10" descr="Plain Language: Improving Communication from the Federal Government to the Public"/>
          <p:cNvPicPr>
            <a:picLocks noChangeAspect="1" noChangeArrowheads="1"/>
          </p:cNvPicPr>
          <p:nvPr userDrawn="1"/>
        </p:nvPicPr>
        <p:blipFill>
          <a:blip r:embed="rId2"/>
          <a:srcRect/>
          <a:stretch>
            <a:fillRect/>
          </a:stretch>
        </p:blipFill>
        <p:spPr bwMode="auto">
          <a:xfrm>
            <a:off x="457200" y="6072188"/>
            <a:ext cx="1771650" cy="684212"/>
          </a:xfrm>
          <a:prstGeom prst="rect">
            <a:avLst/>
          </a:prstGeom>
          <a:noFill/>
          <a:ln w="9525">
            <a:noFill/>
            <a:miter lim="800000"/>
            <a:headEnd/>
            <a:tailEnd/>
          </a:ln>
        </p:spPr>
      </p:pic>
      <p:sp>
        <p:nvSpPr>
          <p:cNvPr id="409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09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ltLang="en-US"/>
          </a:p>
        </p:txBody>
      </p:sp>
      <p:sp>
        <p:nvSpPr>
          <p:cNvPr id="9"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10" name="Rectangle 6"/>
          <p:cNvSpPr>
            <a:spLocks noGrp="1" noChangeArrowheads="1"/>
          </p:cNvSpPr>
          <p:nvPr>
            <p:ph type="sldNum" sz="quarter" idx="12"/>
          </p:nvPr>
        </p:nvSpPr>
        <p:spPr/>
        <p:txBody>
          <a:bodyPr/>
          <a:lstStyle>
            <a:lvl1pPr>
              <a:defRPr/>
            </a:lvl1pPr>
          </a:lstStyle>
          <a:p>
            <a:pPr>
              <a:defRPr/>
            </a:pPr>
            <a:fld id="{BCE15AE4-351A-40FB-9A2F-6EC1638C76B9}"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1FA8FD8-C06C-4B04-A832-C10370C5A00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EE2711-22F3-424F-BA5B-A69B993BC52D}"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56C0F2-D4BA-4C40-9CB9-DB6000F9B131}"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F33CA22-2A7B-489F-A27D-EF3A6A4C1C5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DA28B5-4614-409E-AEB9-778CC48381CD}"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A23C5D-2638-40CD-83E6-AD6043065187}"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8049D7-79C3-4D42-9270-B764338AE70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CE45F39-6C9E-48A0-A9C3-6F44D9A4B686}"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02FFA20-8CC1-4BCD-B0A1-8079A573037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72802B8-D1F6-4394-A588-484B8E90152E}"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48DD1D0-9F03-4523-8544-923225000345}"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9EEDEEE-00D8-45D0-A7B2-B41D9CED4AA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307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2602F83A-6922-4E7F-B777-A162A08031E3}" type="slidenum">
              <a:rPr lang="en-US" altLang="en-US"/>
              <a:pPr>
                <a:defRPr/>
              </a:pPr>
              <a:t>‹#›</a:t>
            </a:fld>
            <a:endParaRPr lang="en-US" altLang="en-US"/>
          </a:p>
        </p:txBody>
      </p:sp>
      <p:sp>
        <p:nvSpPr>
          <p:cNvPr id="307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308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
        <p:nvSpPr>
          <p:cNvPr id="3081" name="Text Box 9"/>
          <p:cNvSpPr txBox="1">
            <a:spLocks noChangeArrowheads="1"/>
          </p:cNvSpPr>
          <p:nvPr userDrawn="1"/>
        </p:nvSpPr>
        <p:spPr bwMode="auto">
          <a:xfrm>
            <a:off x="2286000" y="6324600"/>
            <a:ext cx="5486400" cy="304800"/>
          </a:xfrm>
          <a:prstGeom prst="rect">
            <a:avLst/>
          </a:prstGeom>
          <a:noFill/>
          <a:ln w="9525">
            <a:noFill/>
            <a:miter lim="800000"/>
            <a:headEnd/>
            <a:tailEnd/>
          </a:ln>
          <a:effectLst/>
        </p:spPr>
        <p:txBody>
          <a:bodyPr>
            <a:spAutoFit/>
          </a:bodyPr>
          <a:lstStyle/>
          <a:p>
            <a:pPr>
              <a:spcBef>
                <a:spcPct val="50000"/>
              </a:spcBef>
              <a:defRPr/>
            </a:pPr>
            <a:r>
              <a:rPr lang="en-US" sz="1400" b="1">
                <a:solidFill>
                  <a:schemeClr val="bg1"/>
                </a:solidFill>
              </a:rPr>
              <a:t>Plain Language Action and Information Network (PLAIN)</a:t>
            </a:r>
            <a:endParaRPr lang="en-US" sz="1400"/>
          </a:p>
        </p:txBody>
      </p:sp>
      <p:pic>
        <p:nvPicPr>
          <p:cNvPr id="1034" name="Picture 10" descr="Plain Language: Improving Communication from the Federal Government to the Public"/>
          <p:cNvPicPr>
            <a:picLocks noChangeAspect="1" noChangeArrowheads="1"/>
          </p:cNvPicPr>
          <p:nvPr userDrawn="1"/>
        </p:nvPicPr>
        <p:blipFill>
          <a:blip r:embed="rId16"/>
          <a:srcRect/>
          <a:stretch>
            <a:fillRect/>
          </a:stretch>
        </p:blipFill>
        <p:spPr bwMode="auto">
          <a:xfrm>
            <a:off x="914400" y="6248400"/>
            <a:ext cx="1314450" cy="50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oogle.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plainlanguage.gov/whatisPL/govmandates/index.cfm"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useit.com/alertbox/nanocontent.html" TargetMode="Externa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nmfs.noaa.gov/pr/permits/faq_esapermits.htm"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hyperlink" Target="http://www.nesdis.noaa.gov/SatProducts.html" TargetMode="External"/><Relationship Id="rId5" Type="http://schemas.openxmlformats.org/officeDocument/2006/relationships/hyperlink" Target="http://www.nmfs.noaa.gov/" TargetMode="External"/><Relationship Id="rId4" Type="http://schemas.openxmlformats.org/officeDocument/2006/relationships/hyperlink" Target="http://www.nmfs.noaa.gov/pr/permits/faq_mmpermits.htm"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www.gerrymcgovern.com/" TargetMode="External"/><Relationship Id="rId3" Type="http://schemas.openxmlformats.org/officeDocument/2006/relationships/hyperlink" Target="http://www.useit.com/" TargetMode="External"/><Relationship Id="rId7" Type="http://schemas.openxmlformats.org/officeDocument/2006/relationships/hyperlink" Target="http://www.usa.gov/webcontent/"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hyperlink" Target="http://usability.gov/pdfs/guidelines.html" TargetMode="External"/><Relationship Id="rId5" Type="http://schemas.openxmlformats.org/officeDocument/2006/relationships/hyperlink" Target="http://usability.gov/" TargetMode="External"/><Relationship Id="rId4" Type="http://schemas.openxmlformats.org/officeDocument/2006/relationships/hyperlink" Target="http://webstyleguide.com/"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plainlanguage.nih.gov/CBTs/PlainLanguage/login.asp"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hyperlink" Target="http://www.centerforplainlanguage.org/" TargetMode="External"/><Relationship Id="rId5" Type="http://schemas.openxmlformats.org/officeDocument/2006/relationships/hyperlink" Target="http://www.plainlanguage.gov/howto/guidelines/bigdoc/fullbigdoc.pdf" TargetMode="External"/><Relationship Id="rId4" Type="http://schemas.openxmlformats.org/officeDocument/2006/relationships/hyperlink" Target="http://www.plainlanguage.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sability.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plainlanguage.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p:txBody>
          <a:bodyPr/>
          <a:lstStyle/>
          <a:p>
            <a:pPr eaLnBrk="1" hangingPunct="1"/>
            <a:r>
              <a:rPr lang="en-US" smtClean="0"/>
              <a:t> </a:t>
            </a:r>
          </a:p>
        </p:txBody>
      </p:sp>
      <p:sp>
        <p:nvSpPr>
          <p:cNvPr id="16386" name="Text Box 3"/>
          <p:cNvSpPr txBox="1">
            <a:spLocks noChangeArrowheads="1"/>
          </p:cNvSpPr>
          <p:nvPr/>
        </p:nvSpPr>
        <p:spPr bwMode="auto">
          <a:xfrm>
            <a:off x="914400" y="1524000"/>
            <a:ext cx="7543800" cy="1054100"/>
          </a:xfrm>
          <a:prstGeom prst="rect">
            <a:avLst/>
          </a:prstGeom>
          <a:noFill/>
          <a:ln w="9525">
            <a:noFill/>
            <a:miter lim="800000"/>
            <a:headEnd/>
            <a:tailEnd/>
          </a:ln>
        </p:spPr>
        <p:txBody>
          <a:bodyPr>
            <a:spAutoFit/>
          </a:bodyPr>
          <a:lstStyle/>
          <a:p>
            <a:pPr algn="ctr">
              <a:spcBef>
                <a:spcPct val="50000"/>
              </a:spcBef>
            </a:pPr>
            <a:r>
              <a:rPr lang="en-US" sz="3600" b="1"/>
              <a:t>Plain language and the web –</a:t>
            </a:r>
          </a:p>
          <a:p>
            <a:pPr algn="ctr">
              <a:spcBef>
                <a:spcPct val="50000"/>
              </a:spcBef>
            </a:pPr>
            <a:r>
              <a:rPr lang="en-US" b="1"/>
              <a:t>How to make your content clear, logical, and accessible</a:t>
            </a:r>
          </a:p>
        </p:txBody>
      </p:sp>
      <p:sp>
        <p:nvSpPr>
          <p:cNvPr id="16387" name="Rectangle 4"/>
          <p:cNvSpPr>
            <a:spLocks noChangeArrowheads="1"/>
          </p:cNvSpPr>
          <p:nvPr/>
        </p:nvSpPr>
        <p:spPr bwMode="auto">
          <a:xfrm>
            <a:off x="685800" y="6019800"/>
            <a:ext cx="2895600" cy="609600"/>
          </a:xfrm>
          <a:prstGeom prst="rect">
            <a:avLst/>
          </a:prstGeom>
          <a:noFill/>
          <a:ln w="9525">
            <a:noFill/>
            <a:miter lim="800000"/>
            <a:headEnd/>
            <a:tailEnd/>
          </a:ln>
        </p:spPr>
        <p:txBody>
          <a:bodyPr wrap="none" anchor="ctr">
            <a:spAutoFit/>
          </a:bodyPr>
          <a:lstStyle/>
          <a:p>
            <a:endParaRPr lang="en-US"/>
          </a:p>
        </p:txBody>
      </p:sp>
      <p:sp>
        <p:nvSpPr>
          <p:cNvPr id="16388" name="Text Box 5"/>
          <p:cNvSpPr txBox="1">
            <a:spLocks noChangeArrowheads="1"/>
          </p:cNvSpPr>
          <p:nvPr/>
        </p:nvSpPr>
        <p:spPr bwMode="auto">
          <a:xfrm>
            <a:off x="1371600" y="4038600"/>
            <a:ext cx="7162800" cy="581025"/>
          </a:xfrm>
          <a:prstGeom prst="rect">
            <a:avLst/>
          </a:prstGeom>
          <a:noFill/>
          <a:ln w="9525">
            <a:noFill/>
            <a:miter lim="800000"/>
            <a:headEnd/>
            <a:tailEnd/>
          </a:ln>
        </p:spPr>
        <p:txBody>
          <a:bodyPr>
            <a:spAutoFit/>
          </a:bodyPr>
          <a:lstStyle/>
          <a:p>
            <a:pPr algn="ctr">
              <a:spcBef>
                <a:spcPct val="50000"/>
              </a:spcBef>
            </a:pPr>
            <a:r>
              <a:rPr lang="en-US" sz="1600"/>
              <a:t>Presented by </a:t>
            </a:r>
            <a:br>
              <a:rPr lang="en-US" sz="1600"/>
            </a:br>
            <a:r>
              <a:rPr lang="en-US" sz="1600"/>
              <a:t>www.plainlanguage.gov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z="3800" smtClean="0"/>
              <a:t>What does that look like?</a:t>
            </a:r>
          </a:p>
        </p:txBody>
      </p:sp>
      <p:sp>
        <p:nvSpPr>
          <p:cNvPr id="33794" name="Rectangle 3"/>
          <p:cNvSpPr>
            <a:spLocks noGrp="1" noChangeArrowheads="1"/>
          </p:cNvSpPr>
          <p:nvPr>
            <p:ph type="body" idx="1"/>
          </p:nvPr>
        </p:nvSpPr>
        <p:spPr/>
        <p:txBody>
          <a:bodyPr/>
          <a:lstStyle/>
          <a:p>
            <a:pPr eaLnBrk="1" hangingPunct="1"/>
            <a:r>
              <a:rPr lang="en-US" sz="3900" b="1" smtClean="0">
                <a:hlinkClick r:id="rId3"/>
              </a:rPr>
              <a:t>http://google.com</a:t>
            </a:r>
            <a:r>
              <a:rPr lang="en-US" sz="3900" b="1" smtClean="0"/>
              <a:t> – shopping  104 words</a:t>
            </a:r>
          </a:p>
          <a:p>
            <a:pPr eaLnBrk="1" hangingPunct="1"/>
            <a:r>
              <a:rPr lang="en-US" sz="3900" b="1" smtClean="0">
                <a:hlinkClick r:id="rId4"/>
              </a:rPr>
              <a:t>Plain language—government mandates</a:t>
            </a:r>
            <a:r>
              <a:rPr lang="en-US" sz="3900" b="1" smtClean="0"/>
              <a:t>  103 words in the main text area</a:t>
            </a:r>
          </a:p>
          <a:p>
            <a:pPr eaLnBrk="1" hangingPunct="1">
              <a:buFont typeface="Wingdings" pitchFamily="2" charset="2"/>
              <a:buNone/>
            </a:pPr>
            <a:endParaRPr lang="en-US" sz="3900" b="1" smtClean="0"/>
          </a:p>
          <a:p>
            <a:pPr eaLnBrk="1" hangingPunct="1"/>
            <a:endParaRPr lang="en-US" sz="390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p:txBody>
          <a:bodyPr/>
          <a:lstStyle/>
          <a:p>
            <a:pPr eaLnBrk="1" hangingPunct="1"/>
            <a:r>
              <a:rPr lang="en-US" smtClean="0"/>
              <a:t>Headings</a:t>
            </a:r>
          </a:p>
        </p:txBody>
      </p:sp>
      <p:sp>
        <p:nvSpPr>
          <p:cNvPr id="214018" name="Rectangle 3"/>
          <p:cNvSpPr>
            <a:spLocks noGrp="1" noChangeArrowheads="1"/>
          </p:cNvSpPr>
          <p:nvPr>
            <p:ph type="body" idx="1"/>
          </p:nvPr>
        </p:nvSpPr>
        <p:spPr>
          <a:xfrm>
            <a:off x="355600" y="1193800"/>
            <a:ext cx="8229600" cy="5021263"/>
          </a:xfrm>
        </p:spPr>
        <p:txBody>
          <a:bodyPr/>
          <a:lstStyle/>
          <a:p>
            <a:pPr eaLnBrk="1" hangingPunct="1">
              <a:buFont typeface="Wingdings" pitchFamily="2" charset="2"/>
              <a:buNone/>
            </a:pPr>
            <a:r>
              <a:rPr lang="en-US" sz="3100" smtClean="0"/>
              <a:t>Headings should:</a:t>
            </a:r>
          </a:p>
          <a:p>
            <a:pPr eaLnBrk="1" hangingPunct="1"/>
            <a:r>
              <a:rPr lang="en-US" sz="3100" smtClean="0"/>
              <a:t>Be short and direct</a:t>
            </a:r>
          </a:p>
          <a:p>
            <a:pPr eaLnBrk="1" hangingPunct="1"/>
            <a:r>
              <a:rPr lang="en-US" sz="3100" smtClean="0"/>
              <a:t>Use keywords</a:t>
            </a:r>
          </a:p>
          <a:p>
            <a:pPr eaLnBrk="1" hangingPunct="1"/>
            <a:r>
              <a:rPr lang="en-US" sz="3100" smtClean="0"/>
              <a:t>Use powerful language</a:t>
            </a:r>
          </a:p>
          <a:p>
            <a:pPr eaLnBrk="1" hangingPunct="1"/>
            <a:r>
              <a:rPr lang="en-US" sz="3100" smtClean="0"/>
              <a:t>Use active voice</a:t>
            </a:r>
          </a:p>
          <a:p>
            <a:pPr eaLnBrk="1" hangingPunct="1"/>
            <a:r>
              <a:rPr lang="en-US" sz="3100" smtClean="0"/>
              <a:t>Use subheadings liberally — never scroll for more than a screen and a half without seeing one.</a:t>
            </a:r>
          </a:p>
          <a:p>
            <a:pPr eaLnBrk="1" hangingPunct="1">
              <a:buFont typeface="Wingdings" pitchFamily="2" charset="2"/>
              <a:buNone/>
            </a:pPr>
            <a:endParaRPr lang="en-US" sz="270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5" name="Picture 2"/>
          <p:cNvPicPr>
            <a:picLocks noChangeAspect="1" noChangeArrowheads="1"/>
          </p:cNvPicPr>
          <p:nvPr/>
        </p:nvPicPr>
        <p:blipFill>
          <a:blip r:embed="rId3"/>
          <a:srcRect t="17590" r="54114" b="6189"/>
          <a:stretch>
            <a:fillRect/>
          </a:stretch>
        </p:blipFill>
        <p:spPr bwMode="auto">
          <a:xfrm>
            <a:off x="228600" y="852488"/>
            <a:ext cx="8915400" cy="5268912"/>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2"/>
          <p:cNvPicPr>
            <a:picLocks noChangeAspect="1" noChangeArrowheads="1"/>
          </p:cNvPicPr>
          <p:nvPr/>
        </p:nvPicPr>
        <p:blipFill>
          <a:blip r:embed="rId3"/>
          <a:srcRect b="3441"/>
          <a:stretch>
            <a:fillRect/>
          </a:stretch>
        </p:blipFill>
        <p:spPr bwMode="auto">
          <a:xfrm>
            <a:off x="215900" y="622300"/>
            <a:ext cx="87122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p:txBody>
          <a:bodyPr/>
          <a:lstStyle/>
          <a:p>
            <a:pPr eaLnBrk="1" hangingPunct="1"/>
            <a:r>
              <a:rPr lang="en-US" sz="3800" smtClean="0"/>
              <a:t>Writing links</a:t>
            </a:r>
          </a:p>
        </p:txBody>
      </p:sp>
      <p:sp>
        <p:nvSpPr>
          <p:cNvPr id="191491" name="Rectangle 3"/>
          <p:cNvSpPr>
            <a:spLocks noGrp="1" noChangeArrowheads="1"/>
          </p:cNvSpPr>
          <p:nvPr>
            <p:ph type="body" idx="1"/>
          </p:nvPr>
        </p:nvSpPr>
        <p:spPr/>
        <p:txBody>
          <a:bodyPr/>
          <a:lstStyle/>
          <a:p>
            <a:pPr eaLnBrk="1" hangingPunct="1"/>
            <a:r>
              <a:rPr lang="en-US" b="1" smtClean="0"/>
              <a:t>Links are about both content and navigation.</a:t>
            </a:r>
          </a:p>
          <a:p>
            <a:pPr eaLnBrk="1" hangingPunct="1"/>
            <a:r>
              <a:rPr lang="en-US" b="1" smtClean="0"/>
              <a:t>Effective link names are key to satisfying your customers.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title" idx="4294967295"/>
          </p:nvPr>
        </p:nvSpPr>
        <p:spPr/>
        <p:txBody>
          <a:bodyPr/>
          <a:lstStyle/>
          <a:p>
            <a:pPr eaLnBrk="1" hangingPunct="1"/>
            <a:r>
              <a:rPr lang="en-US" smtClean="0"/>
              <a:t>Eye Track study results*</a:t>
            </a:r>
          </a:p>
        </p:txBody>
      </p:sp>
      <p:sp>
        <p:nvSpPr>
          <p:cNvPr id="222210" name="Text Box 3"/>
          <p:cNvSpPr txBox="1">
            <a:spLocks noChangeArrowheads="1"/>
          </p:cNvSpPr>
          <p:nvPr/>
        </p:nvSpPr>
        <p:spPr bwMode="auto">
          <a:xfrm>
            <a:off x="1333500" y="5638800"/>
            <a:ext cx="5994400" cy="854075"/>
          </a:xfrm>
          <a:prstGeom prst="rect">
            <a:avLst/>
          </a:prstGeom>
          <a:noFill/>
          <a:ln w="9525">
            <a:noFill/>
            <a:miter lim="800000"/>
            <a:headEnd/>
            <a:tailEnd/>
          </a:ln>
        </p:spPr>
        <p:txBody>
          <a:bodyPr>
            <a:spAutoFit/>
          </a:bodyPr>
          <a:lstStyle/>
          <a:p>
            <a:pPr eaLnBrk="0" hangingPunct="0">
              <a:spcBef>
                <a:spcPct val="50000"/>
              </a:spcBef>
            </a:pPr>
            <a:r>
              <a:rPr lang="en-US" sz="2000"/>
              <a:t>* </a:t>
            </a:r>
            <a:r>
              <a:rPr lang="en-US" sz="2000">
                <a:hlinkClick r:id="rId3"/>
              </a:rPr>
              <a:t>http://www.useit.com/alertbox/nanocontent.html</a:t>
            </a:r>
            <a:endParaRPr lang="en-US" sz="2000"/>
          </a:p>
          <a:p>
            <a:pPr eaLnBrk="0" hangingPunct="0">
              <a:spcBef>
                <a:spcPct val="50000"/>
              </a:spcBef>
            </a:pPr>
            <a:endParaRPr lang="en-US" sz="2000"/>
          </a:p>
        </p:txBody>
      </p:sp>
      <p:graphicFrame>
        <p:nvGraphicFramePr>
          <p:cNvPr id="19460" name="Group 4"/>
          <p:cNvGraphicFramePr>
            <a:graphicFrameLocks noGrp="1"/>
          </p:cNvGraphicFramePr>
          <p:nvPr>
            <p:ph type="body" idx="4294967295"/>
          </p:nvPr>
        </p:nvGraphicFramePr>
        <p:xfrm>
          <a:off x="228600" y="1143000"/>
          <a:ext cx="8229600" cy="3876675"/>
        </p:xfrm>
        <a:graphic>
          <a:graphicData uri="http://schemas.openxmlformats.org/drawingml/2006/table">
            <a:tbl>
              <a:tblPr/>
              <a:tblGrid>
                <a:gridCol w="4114800"/>
                <a:gridCol w="4114800"/>
              </a:tblGrid>
              <a:tr h="439738">
                <a:tc>
                  <a:txBody>
                    <a:bodyPr/>
                    <a:lstStyle/>
                    <a:p>
                      <a:pPr marL="0" marR="0" lvl="0" indent="0" algn="ctr" defTabSz="914400" rtl="0" eaLnBrk="1" fontAlgn="base" latinLnBrk="0" hangingPunct="1">
                        <a:lnSpc>
                          <a:spcPct val="100000"/>
                        </a:lnSpc>
                        <a:spcBef>
                          <a:spcPct val="20000"/>
                        </a:spcBef>
                        <a:spcAft>
                          <a:spcPct val="60000"/>
                        </a:spcAft>
                        <a:buClr>
                          <a:schemeClr val="accent1"/>
                        </a:buClr>
                        <a:buSzPct val="65000"/>
                        <a:buFont typeface="Wingdings" pitchFamily="2" charset="2"/>
                        <a:buNone/>
                        <a:tabLst/>
                      </a:pPr>
                      <a:r>
                        <a:rPr kumimoji="0" lang="en-US" sz="2000" b="1" i="0" u="none" strike="noStrike" cap="none" normalizeH="0" baseline="0" smtClean="0">
                          <a:ln>
                            <a:noFill/>
                          </a:ln>
                          <a:solidFill>
                            <a:schemeClr val="folHlink"/>
                          </a:solidFill>
                          <a:effectLst/>
                          <a:latin typeface="Arial" charset="0"/>
                        </a:rPr>
                        <a:t>The best links in the study: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60000"/>
                        </a:spcAft>
                        <a:buClr>
                          <a:schemeClr val="accent1"/>
                        </a:buClr>
                        <a:buSzPct val="65000"/>
                        <a:buFont typeface="Wingdings" pitchFamily="2" charset="2"/>
                        <a:buNone/>
                        <a:tabLst/>
                      </a:pPr>
                      <a:r>
                        <a:rPr kumimoji="0" lang="en-US" sz="2000" b="1" i="0" u="none" strike="noStrike" cap="none" normalizeH="0" baseline="0" smtClean="0">
                          <a:ln>
                            <a:noFill/>
                          </a:ln>
                          <a:solidFill>
                            <a:schemeClr val="folHlink"/>
                          </a:solidFill>
                          <a:effectLst/>
                          <a:latin typeface="Arial" charset="0"/>
                        </a:rPr>
                        <a:t>The worst links in the study: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sym typeface="Wingdings" pitchFamily="2" charset="2"/>
                        </a:rPr>
                        <a:t>  </a:t>
                      </a:r>
                      <a:r>
                        <a:rPr kumimoji="0" lang="en-US" sz="2000" b="0" i="0" u="none" strike="noStrike" cap="none" normalizeH="0" baseline="0" smtClean="0">
                          <a:ln>
                            <a:noFill/>
                          </a:ln>
                          <a:solidFill>
                            <a:schemeClr val="tx1"/>
                          </a:solidFill>
                          <a:effectLst/>
                          <a:latin typeface="Arial" charset="0"/>
                        </a:rPr>
                        <a:t>Used plain language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sym typeface="Wingdings" pitchFamily="2" charset="2"/>
                        </a:rPr>
                        <a:t>  </a:t>
                      </a:r>
                      <a:r>
                        <a:rPr kumimoji="0" lang="en-US" sz="2000" b="0" i="0" u="none" strike="noStrike" cap="none" normalizeH="0" baseline="0" smtClean="0">
                          <a:ln>
                            <a:noFill/>
                          </a:ln>
                          <a:solidFill>
                            <a:schemeClr val="tx1"/>
                          </a:solidFill>
                          <a:effectLst/>
                          <a:latin typeface="Arial" charset="0"/>
                        </a:rPr>
                        <a:t>Used bland, generic words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sym typeface="Wingdings" pitchFamily="2" charset="2"/>
                        </a:rPr>
                        <a:t> </a:t>
                      </a:r>
                      <a:r>
                        <a:rPr kumimoji="0" lang="en-US" sz="2000" b="0" i="0" u="none" strike="noStrike" cap="none" normalizeH="0" baseline="0" smtClean="0">
                          <a:ln>
                            <a:noFill/>
                          </a:ln>
                          <a:solidFill>
                            <a:schemeClr val="tx1"/>
                          </a:solidFill>
                          <a:effectLst/>
                          <a:latin typeface="Arial" charset="0"/>
                        </a:rPr>
                        <a:t>Were specific and clear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sym typeface="Wingdings" pitchFamily="2" charset="2"/>
                        </a:rPr>
                        <a:t>  </a:t>
                      </a:r>
                      <a:r>
                        <a:rPr kumimoji="0" lang="en-US" sz="2000" b="0" i="0" u="none" strike="noStrike" cap="none" normalizeH="0" baseline="0" smtClean="0">
                          <a:ln>
                            <a:noFill/>
                          </a:ln>
                          <a:solidFill>
                            <a:schemeClr val="tx1"/>
                          </a:solidFill>
                          <a:effectLst/>
                          <a:latin typeface="Arial" charset="0"/>
                        </a:rPr>
                        <a:t>Used made-up words or terms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sym typeface="Wingdings" pitchFamily="2" charset="2"/>
                        </a:rPr>
                        <a:t> </a:t>
                      </a:r>
                      <a:r>
                        <a:rPr kumimoji="0" lang="en-US" sz="2000" b="0" i="0" u="none" strike="noStrike" cap="none" normalizeH="0" baseline="0" smtClean="0">
                          <a:ln>
                            <a:noFill/>
                          </a:ln>
                          <a:solidFill>
                            <a:schemeClr val="tx1"/>
                          </a:solidFill>
                          <a:effectLst/>
                          <a:latin typeface="Arial" charset="0"/>
                        </a:rPr>
                        <a:t>Used common words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sym typeface="Wingdings" pitchFamily="2" charset="2"/>
                        </a:rPr>
                        <a:t>  </a:t>
                      </a:r>
                      <a:r>
                        <a:rPr kumimoji="0" lang="en-US" sz="2000" b="0" i="0" u="none" strike="noStrike" cap="none" normalizeH="0" baseline="0" smtClean="0">
                          <a:ln>
                            <a:noFill/>
                          </a:ln>
                          <a:solidFill>
                            <a:schemeClr val="tx1"/>
                          </a:solidFill>
                          <a:effectLst/>
                          <a:latin typeface="Arial" charset="0"/>
                        </a:rPr>
                        <a:t>Started with speech- introduction language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96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sym typeface="Wingdings" pitchFamily="2" charset="2"/>
                        </a:rPr>
                        <a:t>  </a:t>
                      </a:r>
                      <a:r>
                        <a:rPr kumimoji="0" lang="en-US" sz="2000" b="0" i="0" u="none" strike="noStrike" cap="none" normalizeH="0" baseline="0" smtClean="0">
                          <a:ln>
                            <a:noFill/>
                          </a:ln>
                          <a:solidFill>
                            <a:schemeClr val="tx1"/>
                          </a:solidFill>
                          <a:effectLst/>
                          <a:latin typeface="Arial" charset="0"/>
                        </a:rPr>
                        <a:t>Started with the essence of the     message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smtClean="0">
                          <a:ln>
                            <a:noFill/>
                          </a:ln>
                          <a:solidFill>
                            <a:schemeClr val="tx1"/>
                          </a:solidFill>
                          <a:effectLst/>
                          <a:latin typeface="Arial" charset="0"/>
                          <a:sym typeface="Wingdings" pitchFamily="2" charset="2"/>
                        </a:rPr>
                        <a:t> </a:t>
                      </a:r>
                      <a:r>
                        <a:rPr kumimoji="0" lang="en-US" sz="2000" b="0" i="0" u="none" strike="noStrike" cap="none" normalizeH="0" baseline="0" smtClean="0">
                          <a:ln>
                            <a:noFill/>
                          </a:ln>
                          <a:solidFill>
                            <a:schemeClr val="tx1"/>
                          </a:solidFill>
                          <a:effectLst/>
                          <a:latin typeface="Arial" charset="0"/>
                        </a:rPr>
                        <a:t>Were action-oriented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p:txBody>
          <a:bodyPr/>
          <a:lstStyle/>
          <a:p>
            <a:pPr eaLnBrk="1" hangingPunct="1"/>
            <a:r>
              <a:rPr lang="en-US" sz="3800" smtClean="0"/>
              <a:t>Four general link types</a:t>
            </a:r>
          </a:p>
        </p:txBody>
      </p:sp>
      <p:sp>
        <p:nvSpPr>
          <p:cNvPr id="193539" name="Rectangle 3"/>
          <p:cNvSpPr>
            <a:spLocks noGrp="1" noChangeArrowheads="1"/>
          </p:cNvSpPr>
          <p:nvPr>
            <p:ph type="body" idx="1"/>
          </p:nvPr>
        </p:nvSpPr>
        <p:spPr/>
        <p:txBody>
          <a:bodyPr/>
          <a:lstStyle/>
          <a:p>
            <a:pPr marL="533400" indent="-533400" eaLnBrk="1" hangingPunct="1">
              <a:lnSpc>
                <a:spcPct val="90000"/>
              </a:lnSpc>
            </a:pPr>
            <a:r>
              <a:rPr lang="en-US" b="1" smtClean="0"/>
              <a:t>Full sentences, either statements or questions.  </a:t>
            </a:r>
          </a:p>
          <a:p>
            <a:pPr marL="533400" indent="-533400" eaLnBrk="1" hangingPunct="1">
              <a:lnSpc>
                <a:spcPct val="90000"/>
              </a:lnSpc>
              <a:buFont typeface="Wingdings" pitchFamily="2" charset="2"/>
              <a:buNone/>
            </a:pPr>
            <a:r>
              <a:rPr lang="en-US" b="1" smtClean="0"/>
              <a:t>	</a:t>
            </a:r>
            <a:r>
              <a:rPr lang="en-US" sz="2000" b="1" smtClean="0"/>
              <a:t>Questions are ideal </a:t>
            </a:r>
            <a:r>
              <a:rPr lang="en-US" sz="2000" b="1" smtClean="0">
                <a:solidFill>
                  <a:schemeClr val="accent1"/>
                </a:solidFill>
              </a:rPr>
              <a:t>if</a:t>
            </a:r>
            <a:r>
              <a:rPr lang="en-US" sz="2000" b="1" smtClean="0"/>
              <a:t> you know your customers’ questions.</a:t>
            </a:r>
            <a:r>
              <a:rPr lang="en-US" b="1" smtClean="0"/>
              <a:t> </a:t>
            </a:r>
          </a:p>
          <a:p>
            <a:pPr marL="533400" indent="-533400" eaLnBrk="1" hangingPunct="1">
              <a:lnSpc>
                <a:spcPct val="90000"/>
              </a:lnSpc>
            </a:pPr>
            <a:r>
              <a:rPr lang="en-US" b="1" smtClean="0"/>
              <a:t>Phrases. </a:t>
            </a:r>
          </a:p>
          <a:p>
            <a:pPr marL="533400" indent="-533400" eaLnBrk="1" hangingPunct="1">
              <a:lnSpc>
                <a:spcPct val="90000"/>
              </a:lnSpc>
            </a:pPr>
            <a:r>
              <a:rPr lang="en-US" b="1" smtClean="0"/>
              <a:t>Action phrases with verbs—Contact us, Apply for a permit. This is the best type for action items. </a:t>
            </a:r>
          </a:p>
          <a:p>
            <a:pPr marL="533400" indent="-533400" eaLnBrk="1" hangingPunct="1">
              <a:lnSpc>
                <a:spcPct val="90000"/>
              </a:lnSpc>
            </a:pPr>
            <a:r>
              <a:rPr lang="en-US" b="1" smtClean="0"/>
              <a:t>Categories—Kids, Senior citizens, Builders. Use this type of link with care!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3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p:txBody>
          <a:bodyPr/>
          <a:lstStyle/>
          <a:p>
            <a:pPr eaLnBrk="1" hangingPunct="1"/>
            <a:r>
              <a:rPr lang="en-US" sz="3800" smtClean="0"/>
              <a:t>Some rules for writing links</a:t>
            </a:r>
          </a:p>
        </p:txBody>
      </p:sp>
      <p:sp>
        <p:nvSpPr>
          <p:cNvPr id="195587" name="Rectangle 3"/>
          <p:cNvSpPr>
            <a:spLocks noGrp="1" noChangeArrowheads="1"/>
          </p:cNvSpPr>
          <p:nvPr>
            <p:ph type="body" idx="1"/>
          </p:nvPr>
        </p:nvSpPr>
        <p:spPr>
          <a:xfrm>
            <a:off x="457200" y="1219200"/>
            <a:ext cx="8229600" cy="4530725"/>
          </a:xfrm>
        </p:spPr>
        <p:txBody>
          <a:bodyPr/>
          <a:lstStyle/>
          <a:p>
            <a:pPr eaLnBrk="1" hangingPunct="1">
              <a:lnSpc>
                <a:spcPct val="80000"/>
              </a:lnSpc>
            </a:pPr>
            <a:r>
              <a:rPr lang="en-US" sz="2600" b="1" smtClean="0"/>
              <a:t>Link names should be the same as the page name linked to. </a:t>
            </a:r>
          </a:p>
          <a:p>
            <a:pPr eaLnBrk="1" hangingPunct="1">
              <a:lnSpc>
                <a:spcPct val="80000"/>
              </a:lnSpc>
            </a:pPr>
            <a:r>
              <a:rPr lang="en-US" sz="2600" b="1" smtClean="0"/>
              <a:t>Don’t use the full name of a document or program as a link name.</a:t>
            </a:r>
          </a:p>
          <a:p>
            <a:pPr eaLnBrk="1" hangingPunct="1">
              <a:lnSpc>
                <a:spcPct val="80000"/>
              </a:lnSpc>
            </a:pPr>
            <a:r>
              <a:rPr lang="en-US" sz="2600" b="1" smtClean="0"/>
              <a:t>Be as explicit as you can—too long is better than too short.</a:t>
            </a:r>
          </a:p>
          <a:p>
            <a:pPr eaLnBrk="1" hangingPunct="1">
              <a:lnSpc>
                <a:spcPct val="80000"/>
              </a:lnSpc>
            </a:pPr>
            <a:r>
              <a:rPr lang="en-US" sz="2600" b="1" smtClean="0"/>
              <a:t>Make the link meaningful. Don’t use “click here” or “more.”</a:t>
            </a:r>
          </a:p>
          <a:p>
            <a:pPr eaLnBrk="1" hangingPunct="1">
              <a:lnSpc>
                <a:spcPct val="80000"/>
              </a:lnSpc>
            </a:pPr>
            <a:r>
              <a:rPr lang="en-US" sz="2600" b="1" smtClean="0"/>
              <a:t>Don’t embed links in text. It just invites people to leave your text!</a:t>
            </a:r>
          </a:p>
          <a:p>
            <a:pPr eaLnBrk="1" hangingPunct="1">
              <a:lnSpc>
                <a:spcPct val="80000"/>
              </a:lnSpc>
            </a:pPr>
            <a:r>
              <a:rPr lang="en-US" sz="2600" b="1" smtClean="0"/>
              <a:t>Add a short description when needed to clarify the link.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5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5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5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p:txBody>
          <a:bodyPr/>
          <a:lstStyle/>
          <a:p>
            <a:pPr eaLnBrk="1" hangingPunct="1"/>
            <a:r>
              <a:rPr lang="en-US" smtClean="0"/>
              <a:t>What do you think of these sites?</a:t>
            </a:r>
          </a:p>
        </p:txBody>
      </p:sp>
      <p:sp>
        <p:nvSpPr>
          <p:cNvPr id="228354" name="Content Placeholder 2"/>
          <p:cNvSpPr>
            <a:spLocks noGrp="1"/>
          </p:cNvSpPr>
          <p:nvPr>
            <p:ph idx="1"/>
          </p:nvPr>
        </p:nvSpPr>
        <p:spPr/>
        <p:txBody>
          <a:bodyPr/>
          <a:lstStyle/>
          <a:p>
            <a:pPr eaLnBrk="1" hangingPunct="1"/>
            <a:r>
              <a:rPr lang="en-US" smtClean="0">
                <a:hlinkClick r:id="rId3"/>
              </a:rPr>
              <a:t>http://www.nmfs.noaa.gov/pr/permits/faq_esapermits.htm</a:t>
            </a:r>
            <a:endParaRPr lang="en-US" smtClean="0"/>
          </a:p>
          <a:p>
            <a:pPr eaLnBrk="1" hangingPunct="1"/>
            <a:r>
              <a:rPr lang="en-US" smtClean="0">
                <a:hlinkClick r:id="rId4"/>
              </a:rPr>
              <a:t>http://www.nmfs.noaa.gov/pr/permits/faq_mmpermits.htm</a:t>
            </a:r>
            <a:endParaRPr lang="en-US" smtClean="0"/>
          </a:p>
          <a:p>
            <a:pPr eaLnBrk="1" hangingPunct="1"/>
            <a:r>
              <a:rPr lang="en-US" smtClean="0">
                <a:hlinkClick r:id="rId5"/>
              </a:rPr>
              <a:t>http://www.nmfs.noaa.gov/</a:t>
            </a:r>
            <a:endParaRPr lang="en-US" smtClean="0"/>
          </a:p>
          <a:p>
            <a:pPr eaLnBrk="1" hangingPunct="1"/>
            <a:r>
              <a:rPr lang="en-US" smtClean="0">
                <a:hlinkClick r:id="rId6"/>
              </a:rPr>
              <a:t>http://www.nesdis.noaa.gov/SatProducts.html</a:t>
            </a:r>
            <a:endParaRPr lang="en-US"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400050" y="373063"/>
            <a:ext cx="8472488" cy="922337"/>
          </a:xfrm>
        </p:spPr>
        <p:txBody>
          <a:bodyPr/>
          <a:lstStyle/>
          <a:p>
            <a:pPr eaLnBrk="1" hangingPunct="1"/>
            <a:r>
              <a:rPr lang="en-US" smtClean="0"/>
              <a:t>General Resources for Developing Sites</a:t>
            </a:r>
          </a:p>
        </p:txBody>
      </p:sp>
      <p:sp>
        <p:nvSpPr>
          <p:cNvPr id="230402" name="Rectangle 3"/>
          <p:cNvSpPr>
            <a:spLocks noGrp="1" noChangeArrowheads="1"/>
          </p:cNvSpPr>
          <p:nvPr>
            <p:ph type="body" idx="1"/>
          </p:nvPr>
        </p:nvSpPr>
        <p:spPr>
          <a:xfrm>
            <a:off x="457200" y="1616075"/>
            <a:ext cx="8229600" cy="4184650"/>
          </a:xfrm>
        </p:spPr>
        <p:txBody>
          <a:bodyPr/>
          <a:lstStyle/>
          <a:p>
            <a:pPr eaLnBrk="1" hangingPunct="1">
              <a:lnSpc>
                <a:spcPct val="90000"/>
              </a:lnSpc>
            </a:pPr>
            <a:r>
              <a:rPr lang="en-US" sz="2600" b="1" smtClean="0">
                <a:hlinkClick r:id="rId3"/>
              </a:rPr>
              <a:t>http://www.useit.com/</a:t>
            </a:r>
            <a:endParaRPr lang="en-US" sz="2600" b="1" smtClean="0"/>
          </a:p>
          <a:p>
            <a:pPr eaLnBrk="1" hangingPunct="1">
              <a:lnSpc>
                <a:spcPct val="90000"/>
              </a:lnSpc>
            </a:pPr>
            <a:r>
              <a:rPr lang="en-US" sz="2600" b="1" smtClean="0">
                <a:hlinkClick r:id="rId4"/>
              </a:rPr>
              <a:t>http://webstyleguide.com/</a:t>
            </a:r>
            <a:endParaRPr lang="en-US" sz="2600" b="1" smtClean="0"/>
          </a:p>
          <a:p>
            <a:pPr eaLnBrk="1" hangingPunct="1">
              <a:lnSpc>
                <a:spcPct val="90000"/>
              </a:lnSpc>
            </a:pPr>
            <a:r>
              <a:rPr lang="en-US" sz="2600" b="1" smtClean="0">
                <a:hlinkClick r:id="rId5"/>
              </a:rPr>
              <a:t>http://usability.gov</a:t>
            </a:r>
            <a:endParaRPr lang="en-US" sz="2600" b="1" smtClean="0"/>
          </a:p>
          <a:p>
            <a:pPr eaLnBrk="1" hangingPunct="1">
              <a:lnSpc>
                <a:spcPct val="90000"/>
              </a:lnSpc>
            </a:pPr>
            <a:r>
              <a:rPr lang="en-US" sz="2600" b="1" smtClean="0">
                <a:hlinkClick r:id="rId6"/>
              </a:rPr>
              <a:t>http://usability.gov/pdfs/guidelines.html</a:t>
            </a:r>
            <a:endParaRPr lang="en-US" sz="2600" b="1" smtClean="0"/>
          </a:p>
          <a:p>
            <a:pPr eaLnBrk="1" hangingPunct="1">
              <a:lnSpc>
                <a:spcPct val="90000"/>
              </a:lnSpc>
            </a:pPr>
            <a:r>
              <a:rPr lang="en-US" sz="2600" b="1" smtClean="0">
                <a:hlinkClick r:id="rId7"/>
              </a:rPr>
              <a:t>http://www.usa.gov/webcontent/</a:t>
            </a:r>
            <a:endParaRPr lang="en-US" sz="2600" b="1" smtClean="0"/>
          </a:p>
          <a:p>
            <a:pPr eaLnBrk="1" hangingPunct="1">
              <a:lnSpc>
                <a:spcPct val="90000"/>
              </a:lnSpc>
            </a:pPr>
            <a:r>
              <a:rPr lang="en-US" sz="2600" b="1" smtClean="0">
                <a:hlinkClick r:id="rId8"/>
              </a:rPr>
              <a:t>http://www.gerrymcgovern.com/</a:t>
            </a:r>
            <a:endParaRPr lang="en-US" sz="2600" b="1" smtClean="0"/>
          </a:p>
          <a:p>
            <a:pPr eaLnBrk="1" hangingPunct="1">
              <a:lnSpc>
                <a:spcPct val="90000"/>
              </a:lnSpc>
            </a:pPr>
            <a:r>
              <a:rPr lang="en-US" sz="2600" b="1" i="1" smtClean="0"/>
              <a:t>Designing Web Usability: The Practice of Simplicity</a:t>
            </a:r>
            <a:r>
              <a:rPr lang="en-US" sz="2600" b="1" smtClean="0"/>
              <a:t> and other works by Jakob Nielsen</a:t>
            </a:r>
          </a:p>
          <a:p>
            <a:pPr eaLnBrk="1" hangingPunct="1">
              <a:lnSpc>
                <a:spcPct val="90000"/>
              </a:lnSpc>
            </a:pPr>
            <a:r>
              <a:rPr lang="en-US" sz="2600" b="1" i="1" smtClean="0"/>
              <a:t>Killer Web Content: Make the Sale, Deliver the Service, Build the Brand</a:t>
            </a:r>
            <a:r>
              <a:rPr lang="en-US" sz="2600" b="1" smtClean="0"/>
              <a:t> and other works by Gerry McGovern</a:t>
            </a:r>
          </a:p>
          <a:p>
            <a:pPr eaLnBrk="1" hangingPunct="1">
              <a:lnSpc>
                <a:spcPct val="90000"/>
              </a:lnSpc>
            </a:pPr>
            <a:endParaRPr lang="en-US" sz="2600" b="1" smtClean="0"/>
          </a:p>
          <a:p>
            <a:pPr eaLnBrk="1" hangingPunct="1">
              <a:lnSpc>
                <a:spcPct val="90000"/>
              </a:lnSpc>
            </a:pPr>
            <a:endParaRPr lang="en-US" sz="26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p:txBody>
          <a:bodyPr/>
          <a:lstStyle/>
          <a:p>
            <a:pPr eaLnBrk="1" hangingPunct="1"/>
            <a:r>
              <a:rPr lang="en-US" sz="3800" smtClean="0"/>
              <a:t>Resources for writing</a:t>
            </a:r>
          </a:p>
        </p:txBody>
      </p:sp>
      <p:sp>
        <p:nvSpPr>
          <p:cNvPr id="232450" name="Rectangle 3"/>
          <p:cNvSpPr>
            <a:spLocks noGrp="1" noChangeArrowheads="1"/>
          </p:cNvSpPr>
          <p:nvPr>
            <p:ph type="body" idx="1"/>
          </p:nvPr>
        </p:nvSpPr>
        <p:spPr/>
        <p:txBody>
          <a:bodyPr/>
          <a:lstStyle/>
          <a:p>
            <a:pPr eaLnBrk="1" hangingPunct="1"/>
            <a:r>
              <a:rPr lang="en-US" smtClean="0">
                <a:hlinkClick r:id="rId3"/>
              </a:rPr>
              <a:t>NIH plain language training </a:t>
            </a:r>
            <a:r>
              <a:rPr lang="en-US" smtClean="0"/>
              <a:t>on the web</a:t>
            </a:r>
          </a:p>
          <a:p>
            <a:pPr eaLnBrk="1" hangingPunct="1"/>
            <a:r>
              <a:rPr lang="en-US" smtClean="0">
                <a:hlinkClick r:id="rId4"/>
              </a:rPr>
              <a:t>Plainlanguage.gov</a:t>
            </a:r>
            <a:endParaRPr lang="en-US" smtClean="0"/>
          </a:p>
          <a:p>
            <a:pPr eaLnBrk="1" hangingPunct="1"/>
            <a:r>
              <a:rPr lang="en-US" smtClean="0">
                <a:hlinkClick r:id="rId5"/>
              </a:rPr>
              <a:t>Federal plain language guidelines</a:t>
            </a:r>
            <a:endParaRPr lang="en-US" smtClean="0"/>
          </a:p>
          <a:p>
            <a:pPr eaLnBrk="1" hangingPunct="1"/>
            <a:r>
              <a:rPr lang="en-US" smtClean="0">
                <a:hlinkClick r:id="rId6"/>
              </a:rPr>
              <a:t>Center for Plain Language</a:t>
            </a:r>
            <a:endParaRPr lang="en-US" smtClean="0"/>
          </a:p>
          <a:p>
            <a:pPr eaLnBrk="1" hangingPunct="1"/>
            <a:r>
              <a:rPr lang="en-US" b="1" i="1" smtClean="0"/>
              <a:t>Writing Web Content that Works</a:t>
            </a:r>
            <a:r>
              <a:rPr lang="en-US" b="1" smtClean="0"/>
              <a:t>, by Janice (Ginny) Redish</a:t>
            </a:r>
          </a:p>
          <a:p>
            <a:pPr eaLnBrk="1" hangingPunct="1"/>
            <a:endParaRPr lang="en-US"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mtClean="0"/>
              <a:t>So if they don’t read, what do they do?</a:t>
            </a:r>
          </a:p>
        </p:txBody>
      </p:sp>
      <p:sp>
        <p:nvSpPr>
          <p:cNvPr id="235523" name="Rectangle 3"/>
          <p:cNvSpPr>
            <a:spLocks noGrp="1" noChangeArrowheads="1"/>
          </p:cNvSpPr>
          <p:nvPr>
            <p:ph type="body" idx="1"/>
          </p:nvPr>
        </p:nvSpPr>
        <p:spPr/>
        <p:txBody>
          <a:bodyPr/>
          <a:lstStyle/>
          <a:p>
            <a:r>
              <a:rPr lang="en-US" sz="3400" b="1" smtClean="0"/>
              <a:t>Customers come to your site to perform a task.</a:t>
            </a:r>
          </a:p>
          <a:p>
            <a:r>
              <a:rPr lang="en-US" sz="3400" b="1" smtClean="0"/>
              <a:t>They come because they expect to get self-service.</a:t>
            </a:r>
          </a:p>
          <a:p>
            <a:pPr>
              <a:buFont typeface="Wingdings" pitchFamily="2" charset="2"/>
              <a:buNone/>
            </a:pPr>
            <a:r>
              <a:rPr lang="en-US" sz="3400" b="1" smtClean="0"/>
              <a:t>	</a:t>
            </a:r>
          </a:p>
          <a:p>
            <a:pPr>
              <a:buFont typeface="Wingdings" pitchFamily="2" charset="2"/>
              <a:buNone/>
            </a:pPr>
            <a:r>
              <a:rPr lang="en-US" sz="3400" b="1" smtClean="0"/>
              <a:t>	</a:t>
            </a:r>
            <a:endParaRPr lang="en-US" sz="2400" b="1" smtClean="0"/>
          </a:p>
        </p:txBody>
      </p:sp>
      <p:pic>
        <p:nvPicPr>
          <p:cNvPr id="235524" name="Picture 2" descr="C:\Users\Merlin\AppData\Local\Microsoft\Windows\Temporary Internet Files\Content.IE5\YPBEINHY\MP900442925[1].jpg"/>
          <p:cNvPicPr>
            <a:picLocks noChangeAspect="1" noChangeArrowheads="1"/>
          </p:cNvPicPr>
          <p:nvPr/>
        </p:nvPicPr>
        <p:blipFill>
          <a:blip r:embed="rId3"/>
          <a:srcRect/>
          <a:stretch>
            <a:fillRect/>
          </a:stretch>
        </p:blipFill>
        <p:spPr bwMode="auto">
          <a:xfrm>
            <a:off x="4953000" y="3352800"/>
            <a:ext cx="3773488" cy="2708275"/>
          </a:xfrm>
          <a:prstGeom prst="rect">
            <a:avLst/>
          </a:prstGeom>
          <a:noFill/>
          <a:ln w="9525">
            <a:noFill/>
            <a:miter lim="800000"/>
            <a:headEnd/>
            <a:tailEnd/>
          </a:ln>
        </p:spPr>
      </p:pic>
      <p:sp>
        <p:nvSpPr>
          <p:cNvPr id="235525" name="Text Box 5"/>
          <p:cNvSpPr txBox="1">
            <a:spLocks noChangeArrowheads="1"/>
          </p:cNvSpPr>
          <p:nvPr/>
        </p:nvSpPr>
        <p:spPr bwMode="auto">
          <a:xfrm>
            <a:off x="381000" y="4267200"/>
            <a:ext cx="4267200" cy="1328738"/>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en-US" b="1"/>
              <a:t>Think about how well your website allows customers to get something done.</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23">
                                            <p:txEl>
                                              <p:pRg st="0" end="0"/>
                                            </p:txEl>
                                          </p:spTgt>
                                        </p:tgtEl>
                                        <p:attrNameLst>
                                          <p:attrName>style.visibility</p:attrName>
                                        </p:attrNameLst>
                                      </p:cBhvr>
                                      <p:to>
                                        <p:strVal val="visible"/>
                                      </p:to>
                                    </p:set>
                                    <p:anim calcmode="lin" valueType="num">
                                      <p:cBhvr additive="base">
                                        <p:cTn id="7" dur="500" fill="hold"/>
                                        <p:tgtEl>
                                          <p:spTgt spid="2355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23">
                                            <p:txEl>
                                              <p:pRg st="1" end="1"/>
                                            </p:txEl>
                                          </p:spTgt>
                                        </p:tgtEl>
                                        <p:attrNameLst>
                                          <p:attrName>style.visibility</p:attrName>
                                        </p:attrNameLst>
                                      </p:cBhvr>
                                      <p:to>
                                        <p:strVal val="visible"/>
                                      </p:to>
                                    </p:set>
                                    <p:anim calcmode="lin" valueType="num">
                                      <p:cBhvr additive="base">
                                        <p:cTn id="13" dur="500" fill="hold"/>
                                        <p:tgtEl>
                                          <p:spTgt spid="2355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23">
                                            <p:txEl>
                                              <p:pRg st="2" end="2"/>
                                            </p:txEl>
                                          </p:spTgt>
                                        </p:tgtEl>
                                        <p:attrNameLst>
                                          <p:attrName>style.visibility</p:attrName>
                                        </p:attrNameLst>
                                      </p:cBhvr>
                                      <p:to>
                                        <p:strVal val="visible"/>
                                      </p:to>
                                    </p:set>
                                    <p:anim calcmode="lin" valueType="num">
                                      <p:cBhvr additive="base">
                                        <p:cTn id="19" dur="500" fill="hold"/>
                                        <p:tgtEl>
                                          <p:spTgt spid="2355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23">
                                            <p:txEl>
                                              <p:pRg st="3" end="3"/>
                                            </p:txEl>
                                          </p:spTgt>
                                        </p:tgtEl>
                                        <p:attrNameLst>
                                          <p:attrName>style.visibility</p:attrName>
                                        </p:attrNameLst>
                                      </p:cBhvr>
                                      <p:to>
                                        <p:strVal val="visible"/>
                                      </p:to>
                                    </p:set>
                                    <p:anim calcmode="lin" valueType="num">
                                      <p:cBhvr additive="base">
                                        <p:cTn id="25" dur="500" fill="hold"/>
                                        <p:tgtEl>
                                          <p:spTgt spid="2355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sz="3800" smtClean="0"/>
              <a:t>Identify customers’ top tasks</a:t>
            </a:r>
          </a:p>
        </p:txBody>
      </p:sp>
      <p:sp>
        <p:nvSpPr>
          <p:cNvPr id="26627" name="Rectangle 3"/>
          <p:cNvSpPr>
            <a:spLocks noGrp="1" noChangeArrowheads="1"/>
          </p:cNvSpPr>
          <p:nvPr>
            <p:ph type="body" idx="1"/>
          </p:nvPr>
        </p:nvSpPr>
        <p:spPr>
          <a:xfrm>
            <a:off x="381000" y="1066800"/>
            <a:ext cx="8050213" cy="4314825"/>
          </a:xfrm>
        </p:spPr>
        <p:txBody>
          <a:bodyPr/>
          <a:lstStyle/>
          <a:p>
            <a:pPr eaLnBrk="1" hangingPunct="1">
              <a:buFont typeface="Wingdings" pitchFamily="2" charset="2"/>
              <a:buNone/>
            </a:pPr>
            <a:r>
              <a:rPr lang="en-US" b="1" smtClean="0"/>
              <a:t>	People come to your website with a specific task in mind. If your website doesn’t help them complete that task, they’ll leave. </a:t>
            </a:r>
          </a:p>
          <a:p>
            <a:pPr eaLnBrk="1" hangingPunct="1">
              <a:buFont typeface="Wingdings" pitchFamily="2" charset="2"/>
              <a:buNone/>
            </a:pPr>
            <a:r>
              <a:rPr lang="en-US" b="1" smtClean="0"/>
              <a:t>   Identify the mission—the purpose—of your website, to help you clarify the #1 top task your website should help people accomplish.</a:t>
            </a:r>
            <a:r>
              <a:rPr lang="en-US" smtClean="0"/>
              <a:t> </a:t>
            </a:r>
            <a:endParaRPr lang="en-US" b="1" smtClean="0"/>
          </a:p>
        </p:txBody>
      </p:sp>
      <p:pic>
        <p:nvPicPr>
          <p:cNvPr id="37892" name="Picture 2" descr="C:\Users\Merlin\AppData\Local\Microsoft\Windows\Temporary Internet Files\Content.IE5\BNQZSFJ5\MC900439824[1].png"/>
          <p:cNvPicPr>
            <a:picLocks noChangeAspect="1" noChangeArrowheads="1"/>
          </p:cNvPicPr>
          <p:nvPr/>
        </p:nvPicPr>
        <p:blipFill>
          <a:blip r:embed="rId3"/>
          <a:srcRect/>
          <a:stretch>
            <a:fillRect/>
          </a:stretch>
        </p:blipFill>
        <p:spPr bwMode="auto">
          <a:xfrm>
            <a:off x="6248400" y="4343400"/>
            <a:ext cx="2057400" cy="205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t>Are you being clear?</a:t>
            </a:r>
          </a:p>
        </p:txBody>
      </p:sp>
      <p:sp>
        <p:nvSpPr>
          <p:cNvPr id="39938" name="Rectangle 3"/>
          <p:cNvSpPr>
            <a:spLocks noGrp="1" noChangeArrowheads="1"/>
          </p:cNvSpPr>
          <p:nvPr>
            <p:ph type="body" idx="1"/>
          </p:nvPr>
        </p:nvSpPr>
        <p:spPr/>
        <p:txBody>
          <a:bodyPr/>
          <a:lstStyle/>
          <a:p>
            <a:pPr eaLnBrk="1" hangingPunct="1">
              <a:buFont typeface="Wingdings" pitchFamily="2" charset="2"/>
              <a:buNone/>
            </a:pPr>
            <a:r>
              <a:rPr lang="en-US" smtClean="0"/>
              <a:t>Your content is </a:t>
            </a:r>
            <a:r>
              <a:rPr lang="en-US" b="1" smtClean="0"/>
              <a:t>NOT</a:t>
            </a:r>
            <a:r>
              <a:rPr lang="en-US" smtClean="0"/>
              <a:t> clear unless your audience can:</a:t>
            </a:r>
          </a:p>
          <a:p>
            <a:pPr eaLnBrk="1" hangingPunct="1">
              <a:buFont typeface="Wingdings" pitchFamily="2" charset="2"/>
              <a:buNone/>
            </a:pPr>
            <a:endParaRPr lang="en-US" smtClean="0"/>
          </a:p>
          <a:p>
            <a:pPr eaLnBrk="1" hangingPunct="1">
              <a:buClr>
                <a:schemeClr val="tx2"/>
              </a:buClr>
              <a:buFont typeface="Wingdings" pitchFamily="2" charset="2"/>
              <a:buChar char="ü"/>
            </a:pPr>
            <a:r>
              <a:rPr lang="en-US" smtClean="0"/>
              <a:t>Find what they need </a:t>
            </a:r>
          </a:p>
          <a:p>
            <a:pPr eaLnBrk="1" hangingPunct="1">
              <a:buClr>
                <a:schemeClr val="tx2"/>
              </a:buClr>
              <a:buFont typeface="Wingdings" pitchFamily="2" charset="2"/>
              <a:buChar char="ü"/>
            </a:pPr>
            <a:r>
              <a:rPr lang="en-US" smtClean="0"/>
              <a:t>Understand what they find </a:t>
            </a:r>
          </a:p>
          <a:p>
            <a:pPr eaLnBrk="1" hangingPunct="1">
              <a:buClr>
                <a:schemeClr val="tx2"/>
              </a:buClr>
              <a:buFont typeface="Wingdings" pitchFamily="2" charset="2"/>
              <a:buChar char="ü"/>
            </a:pPr>
            <a:r>
              <a:rPr lang="en-US" smtClean="0"/>
              <a:t>Use what they find to meet their needs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defRPr/>
            </a:pPr>
            <a:r>
              <a:rPr lang="en-US" smtClean="0">
                <a:effectLst>
                  <a:outerShdw blurRad="38100" dist="38100" dir="2700000" algn="tl">
                    <a:srgbClr val="C0C0C0"/>
                  </a:outerShdw>
                </a:effectLst>
              </a:rPr>
              <a:t>Why use plain language?</a:t>
            </a:r>
          </a:p>
        </p:txBody>
      </p:sp>
      <p:sp>
        <p:nvSpPr>
          <p:cNvPr id="240643" name="Rectangle 3"/>
          <p:cNvSpPr>
            <a:spLocks noGrp="1" noChangeArrowheads="1"/>
          </p:cNvSpPr>
          <p:nvPr>
            <p:ph type="body" idx="1"/>
          </p:nvPr>
        </p:nvSpPr>
        <p:spPr/>
        <p:txBody>
          <a:bodyPr/>
          <a:lstStyle/>
          <a:p>
            <a:pPr eaLnBrk="1" hangingPunct="1">
              <a:buFont typeface="Wingdings" pitchFamily="2" charset="2"/>
              <a:buNone/>
              <a:defRPr/>
            </a:pPr>
            <a:r>
              <a:rPr lang="en-US" sz="3400" smtClean="0">
                <a:effectLst>
                  <a:outerShdw blurRad="38100" dist="38100" dir="2700000" algn="tl">
                    <a:srgbClr val="C0C0C0"/>
                  </a:outerShdw>
                </a:effectLst>
              </a:rPr>
              <a:t>Plain Language:</a:t>
            </a:r>
          </a:p>
          <a:p>
            <a:pPr eaLnBrk="1" hangingPunct="1">
              <a:defRPr/>
            </a:pPr>
            <a:r>
              <a:rPr lang="en-US" smtClean="0">
                <a:effectLst>
                  <a:outerShdw blurRad="38100" dist="38100" dir="2700000" algn="tl">
                    <a:srgbClr val="C0C0C0"/>
                  </a:outerShdw>
                </a:effectLst>
              </a:rPr>
              <a:t>Shows customer focus</a:t>
            </a:r>
          </a:p>
          <a:p>
            <a:pPr eaLnBrk="1" hangingPunct="1">
              <a:defRPr/>
            </a:pPr>
            <a:r>
              <a:rPr lang="en-US" smtClean="0">
                <a:effectLst>
                  <a:outerShdw blurRad="38100" dist="38100" dir="2700000" algn="tl">
                    <a:srgbClr val="C0C0C0"/>
                  </a:outerShdw>
                </a:effectLst>
              </a:rPr>
              <a:t>Communicates effectively</a:t>
            </a:r>
          </a:p>
          <a:p>
            <a:pPr eaLnBrk="1" hangingPunct="1">
              <a:defRPr/>
            </a:pPr>
            <a:r>
              <a:rPr lang="en-US" smtClean="0">
                <a:effectLst>
                  <a:outerShdw blurRad="38100" dist="38100" dir="2700000" algn="tl">
                    <a:srgbClr val="C0C0C0"/>
                  </a:outerShdw>
                </a:effectLst>
              </a:rPr>
              <a:t>Eliminates barriers </a:t>
            </a:r>
          </a:p>
          <a:p>
            <a:pPr eaLnBrk="1" hangingPunct="1">
              <a:defRPr/>
            </a:pPr>
            <a:r>
              <a:rPr lang="en-US" smtClean="0">
                <a:effectLst>
                  <a:outerShdw blurRad="38100" dist="38100" dir="2700000" algn="tl">
                    <a:srgbClr val="C0C0C0"/>
                  </a:outerShdw>
                </a:effectLst>
              </a:rPr>
              <a:t>Reduces time spent explaining</a:t>
            </a:r>
          </a:p>
          <a:p>
            <a:pPr eaLnBrk="1" hangingPunct="1">
              <a:defRPr/>
            </a:pPr>
            <a:r>
              <a:rPr lang="en-US" smtClean="0">
                <a:effectLst>
                  <a:outerShdw blurRad="38100" dist="38100" dir="2700000" algn="tl">
                    <a:srgbClr val="C0C0C0"/>
                  </a:outerShdw>
                </a:effectLst>
              </a:rPr>
              <a:t>Improves compliance</a:t>
            </a: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smtClean="0"/>
              <a:t>Use Plain Language Techniques</a:t>
            </a:r>
          </a:p>
        </p:txBody>
      </p:sp>
      <p:sp>
        <p:nvSpPr>
          <p:cNvPr id="43010" name="Rectangle 3"/>
          <p:cNvSpPr>
            <a:spLocks noGrp="1" noChangeArrowheads="1"/>
          </p:cNvSpPr>
          <p:nvPr>
            <p:ph type="body" idx="1"/>
          </p:nvPr>
        </p:nvSpPr>
        <p:spPr/>
        <p:txBody>
          <a:bodyPr/>
          <a:lstStyle/>
          <a:p>
            <a:pPr eaLnBrk="1" hangingPunct="1"/>
            <a:r>
              <a:rPr lang="en-US" smtClean="0"/>
              <a:t>Identify your audience</a:t>
            </a:r>
          </a:p>
          <a:p>
            <a:pPr eaLnBrk="1" hangingPunct="1"/>
            <a:r>
              <a:rPr lang="en-US" smtClean="0"/>
              <a:t>Write to meet the needs of your audience</a:t>
            </a:r>
          </a:p>
          <a:p>
            <a:pPr eaLnBrk="1" hangingPunct="1"/>
            <a:r>
              <a:rPr lang="en-US" smtClean="0"/>
              <a:t>Choose simple, everyday words</a:t>
            </a:r>
          </a:p>
          <a:p>
            <a:pPr eaLnBrk="1" hangingPunct="1"/>
            <a:r>
              <a:rPr lang="en-US" smtClean="0"/>
              <a:t>Keep your sentences and paragraphs short</a:t>
            </a:r>
          </a:p>
          <a:p>
            <a:pPr eaLnBrk="1" hangingPunct="1"/>
            <a:r>
              <a:rPr lang="en-US" smtClean="0"/>
              <a:t>Use active voice, headings and pronouns</a:t>
            </a:r>
          </a:p>
          <a:p>
            <a:pPr eaLnBrk="1" hangingPunct="1"/>
            <a:r>
              <a:rPr lang="en-US" smtClean="0"/>
              <a:t>Use bulleted lists and tables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mtClean="0"/>
              <a:t>Identifying your audience</a:t>
            </a:r>
          </a:p>
        </p:txBody>
      </p:sp>
      <p:sp>
        <p:nvSpPr>
          <p:cNvPr id="45058" name="Rectangle 3"/>
          <p:cNvSpPr>
            <a:spLocks noGrp="1" noChangeArrowheads="1"/>
          </p:cNvSpPr>
          <p:nvPr>
            <p:ph type="body" idx="1"/>
          </p:nvPr>
        </p:nvSpPr>
        <p:spPr>
          <a:xfrm>
            <a:off x="381000" y="1066800"/>
            <a:ext cx="8229600" cy="4530725"/>
          </a:xfrm>
        </p:spPr>
        <p:txBody>
          <a:bodyPr/>
          <a:lstStyle/>
          <a:p>
            <a:pPr eaLnBrk="1" hangingPunct="1">
              <a:buFont typeface="Wingdings" pitchFamily="2" charset="2"/>
              <a:buNone/>
            </a:pPr>
            <a:r>
              <a:rPr lang="en-US" smtClean="0"/>
              <a:t>DON’T</a:t>
            </a:r>
          </a:p>
          <a:p>
            <a:pPr eaLnBrk="1" hangingPunct="1"/>
            <a:r>
              <a:rPr lang="en-US" smtClean="0"/>
              <a:t>Write for your supervisor or co-workers</a:t>
            </a:r>
          </a:p>
          <a:p>
            <a:pPr eaLnBrk="1" hangingPunct="1">
              <a:buFont typeface="Wingdings" pitchFamily="2" charset="2"/>
              <a:buNone/>
            </a:pPr>
            <a:r>
              <a:rPr lang="en-US" smtClean="0"/>
              <a:t>DO</a:t>
            </a:r>
          </a:p>
          <a:p>
            <a:pPr eaLnBrk="1" hangingPunct="1"/>
            <a:r>
              <a:rPr lang="en-US" smtClean="0"/>
              <a:t>Write for your audience</a:t>
            </a:r>
          </a:p>
          <a:p>
            <a:pPr eaLnBrk="1" hangingPunct="1"/>
            <a:r>
              <a:rPr lang="en-US" smtClean="0"/>
              <a:t>Make a list of who reads your content</a:t>
            </a:r>
          </a:p>
          <a:p>
            <a:pPr eaLnBrk="1" hangingPunct="1"/>
            <a:r>
              <a:rPr lang="en-US" smtClean="0"/>
              <a:t>Decide why they read it and what information they need</a:t>
            </a:r>
          </a:p>
          <a:p>
            <a:pPr eaLnBrk="1" hangingPunct="1"/>
            <a:r>
              <a:rPr lang="en-US" smtClean="0"/>
              <a:t>Address your audiences’ top tasks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3800" smtClean="0"/>
              <a:t>Who is my audience?</a:t>
            </a:r>
          </a:p>
        </p:txBody>
      </p:sp>
      <p:sp>
        <p:nvSpPr>
          <p:cNvPr id="34819" name="Rectangle 3"/>
          <p:cNvSpPr>
            <a:spLocks noGrp="1" noChangeArrowheads="1"/>
          </p:cNvSpPr>
          <p:nvPr>
            <p:ph type="body" idx="1"/>
          </p:nvPr>
        </p:nvSpPr>
        <p:spPr>
          <a:xfrm>
            <a:off x="495300" y="1219200"/>
            <a:ext cx="8050213" cy="4391025"/>
          </a:xfrm>
        </p:spPr>
        <p:txBody>
          <a:bodyPr/>
          <a:lstStyle/>
          <a:p>
            <a:pPr eaLnBrk="1" hangingPunct="1">
              <a:buFont typeface="Wingdings" pitchFamily="2" charset="2"/>
              <a:buNone/>
            </a:pPr>
            <a:r>
              <a:rPr lang="en-US" b="1" smtClean="0"/>
              <a:t>You can read about techniques for finding out about this on </a:t>
            </a:r>
            <a:r>
              <a:rPr lang="en-US" b="1" smtClean="0">
                <a:hlinkClick r:id="rId3"/>
              </a:rPr>
              <a:t>www.usability.gov</a:t>
            </a:r>
            <a:endParaRPr lang="en-US" b="1" smtClean="0"/>
          </a:p>
          <a:p>
            <a:pPr eaLnBrk="1" hangingPunct="1">
              <a:buFont typeface="Wingdings" pitchFamily="2" charset="2"/>
              <a:buNone/>
            </a:pPr>
            <a:endParaRPr lang="en-US" b="1" smtClean="0"/>
          </a:p>
          <a:p>
            <a:pPr eaLnBrk="1" hangingPunct="1"/>
            <a:endParaRPr lang="en-US" b="1" smtClean="0"/>
          </a:p>
          <a:p>
            <a:pPr eaLnBrk="1" hangingPunct="1"/>
            <a:endParaRPr lang="en-US" sz="2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z="3800" smtClean="0"/>
              <a:t>Writing for the web</a:t>
            </a:r>
          </a:p>
        </p:txBody>
      </p:sp>
      <p:sp>
        <p:nvSpPr>
          <p:cNvPr id="49154" name="Rectangle 3"/>
          <p:cNvSpPr>
            <a:spLocks noGrp="1" noChangeArrowheads="1"/>
          </p:cNvSpPr>
          <p:nvPr>
            <p:ph type="body" idx="1"/>
          </p:nvPr>
        </p:nvSpPr>
        <p:spPr/>
        <p:txBody>
          <a:bodyPr/>
          <a:lstStyle/>
          <a:p>
            <a:pPr eaLnBrk="1" hangingPunct="1">
              <a:buFont typeface="Wingdings" pitchFamily="2" charset="2"/>
              <a:buNone/>
            </a:pPr>
            <a:endParaRPr lang="en-US" sz="3900"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smtClean="0"/>
              <a:t>Print Writing</a:t>
            </a:r>
          </a:p>
        </p:txBody>
      </p:sp>
      <p:sp>
        <p:nvSpPr>
          <p:cNvPr id="51202" name="Rectangle 3"/>
          <p:cNvSpPr>
            <a:spLocks noGrp="1" noChangeArrowheads="1"/>
          </p:cNvSpPr>
          <p:nvPr>
            <p:ph type="body" idx="1"/>
          </p:nvPr>
        </p:nvSpPr>
        <p:spPr>
          <a:xfrm>
            <a:off x="381000" y="1066800"/>
            <a:ext cx="8229600" cy="4530725"/>
          </a:xfrm>
        </p:spPr>
        <p:txBody>
          <a:bodyPr/>
          <a:lstStyle/>
          <a:p>
            <a:pPr eaLnBrk="1" hangingPunct="1"/>
            <a:r>
              <a:rPr lang="en-US" smtClean="0"/>
              <a:t>Tells a story</a:t>
            </a:r>
          </a:p>
          <a:p>
            <a:pPr eaLnBrk="1" hangingPunct="1"/>
            <a:r>
              <a:rPr lang="en-US" smtClean="0"/>
              <a:t>Is linear — has a beginning, middle, and end</a:t>
            </a:r>
          </a:p>
          <a:p>
            <a:pPr eaLnBrk="1" hangingPunct="1"/>
            <a:r>
              <a:rPr lang="en-US" smtClean="0"/>
              <a:t>Is often consumed in a relaxed setting</a:t>
            </a:r>
          </a:p>
          <a:p>
            <a:pPr eaLnBrk="1" hangingPunct="1"/>
            <a:r>
              <a:rPr lang="en-US" smtClean="0"/>
              <a:t>Written in complete sentences</a:t>
            </a:r>
          </a:p>
        </p:txBody>
      </p:sp>
      <p:pic>
        <p:nvPicPr>
          <p:cNvPr id="51203" name="Picture 4" descr="j0438363"/>
          <p:cNvPicPr>
            <a:picLocks noChangeAspect="1" noChangeArrowheads="1"/>
          </p:cNvPicPr>
          <p:nvPr/>
        </p:nvPicPr>
        <p:blipFill>
          <a:blip r:embed="rId3"/>
          <a:srcRect/>
          <a:stretch>
            <a:fillRect/>
          </a:stretch>
        </p:blipFill>
        <p:spPr bwMode="auto">
          <a:xfrm>
            <a:off x="6248400" y="2743200"/>
            <a:ext cx="2279650" cy="341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30200" y="279400"/>
            <a:ext cx="8081963" cy="1041400"/>
          </a:xfrm>
        </p:spPr>
        <p:txBody>
          <a:bodyPr/>
          <a:lstStyle/>
          <a:p>
            <a:pPr eaLnBrk="1" hangingPunct="1">
              <a:lnSpc>
                <a:spcPct val="85000"/>
              </a:lnSpc>
            </a:pPr>
            <a:r>
              <a:rPr lang="en-US" sz="4400" smtClean="0"/>
              <a:t>What is Plain Language?</a:t>
            </a:r>
          </a:p>
        </p:txBody>
      </p:sp>
      <p:sp>
        <p:nvSpPr>
          <p:cNvPr id="18434" name="Rectangle 3"/>
          <p:cNvSpPr>
            <a:spLocks noGrp="1" noChangeArrowheads="1"/>
          </p:cNvSpPr>
          <p:nvPr>
            <p:ph type="body" idx="1"/>
          </p:nvPr>
        </p:nvSpPr>
        <p:spPr>
          <a:xfrm>
            <a:off x="228600" y="1143000"/>
            <a:ext cx="8763000" cy="4419600"/>
          </a:xfrm>
        </p:spPr>
        <p:txBody>
          <a:bodyPr/>
          <a:lstStyle/>
          <a:p>
            <a:pPr marL="173038" indent="-173038" eaLnBrk="1" hangingPunct="1">
              <a:lnSpc>
                <a:spcPct val="85000"/>
              </a:lnSpc>
              <a:buFont typeface="Wingdings" pitchFamily="2" charset="2"/>
              <a:buNone/>
            </a:pPr>
            <a:r>
              <a:rPr lang="en-US" sz="2800" smtClean="0"/>
              <a:t>Communication that your audience or readers can understand the </a:t>
            </a:r>
            <a:r>
              <a:rPr lang="en-US" sz="2800" b="1" i="1" smtClean="0">
                <a:solidFill>
                  <a:schemeClr val="tx2"/>
                </a:solidFill>
              </a:rPr>
              <a:t>first time</a:t>
            </a:r>
            <a:r>
              <a:rPr lang="en-US" sz="2800" b="1" i="1" smtClean="0">
                <a:solidFill>
                  <a:srgbClr val="FFFF00"/>
                </a:solidFill>
              </a:rPr>
              <a:t> </a:t>
            </a:r>
            <a:r>
              <a:rPr lang="en-US" sz="2800" smtClean="0"/>
              <a:t>they hear or read it.</a:t>
            </a:r>
          </a:p>
          <a:p>
            <a:pPr marL="173038" indent="-173038" eaLnBrk="1" hangingPunct="1">
              <a:lnSpc>
                <a:spcPct val="85000"/>
              </a:lnSpc>
              <a:buFont typeface="Wingdings" pitchFamily="2" charset="2"/>
              <a:buNone/>
            </a:pPr>
            <a:endParaRPr lang="en-US" sz="2800" smtClean="0"/>
          </a:p>
          <a:p>
            <a:pPr marL="173038" indent="-173038" eaLnBrk="1" hangingPunct="1">
              <a:lnSpc>
                <a:spcPct val="85000"/>
              </a:lnSpc>
              <a:buFont typeface="Wingdings" pitchFamily="2" charset="2"/>
              <a:buNone/>
            </a:pPr>
            <a:r>
              <a:rPr lang="en-US" sz="2800" smtClean="0"/>
              <a:t>Plain language means writing so your customers can:</a:t>
            </a:r>
          </a:p>
          <a:p>
            <a:pPr marL="519113" lvl="1" indent="-171450" eaLnBrk="1" hangingPunct="1">
              <a:lnSpc>
                <a:spcPct val="85000"/>
              </a:lnSpc>
            </a:pPr>
            <a:r>
              <a:rPr lang="en-US" sz="2400" smtClean="0"/>
              <a:t> Find what they need</a:t>
            </a:r>
          </a:p>
          <a:p>
            <a:pPr marL="519113" lvl="1" indent="-171450" eaLnBrk="1" hangingPunct="1">
              <a:lnSpc>
                <a:spcPct val="85000"/>
              </a:lnSpc>
            </a:pPr>
            <a:r>
              <a:rPr lang="en-US" sz="2400" smtClean="0"/>
              <a:t> Understand what they find</a:t>
            </a:r>
          </a:p>
          <a:p>
            <a:pPr marL="519113" lvl="1" indent="-171450" eaLnBrk="1" hangingPunct="1">
              <a:lnSpc>
                <a:spcPct val="85000"/>
              </a:lnSpc>
            </a:pPr>
            <a:r>
              <a:rPr lang="en-US" sz="2400" smtClean="0"/>
              <a:t> Use what they find to fill their needs</a:t>
            </a:r>
          </a:p>
          <a:p>
            <a:pPr marL="173038" indent="-173038" eaLnBrk="1" hangingPunct="1">
              <a:lnSpc>
                <a:spcPct val="85000"/>
              </a:lnSpc>
              <a:buFont typeface="Wingdings" pitchFamily="2" charset="2"/>
              <a:buNone/>
            </a:pPr>
            <a:endParaRPr lang="en-US" sz="2800" smtClean="0"/>
          </a:p>
          <a:p>
            <a:pPr marL="173038" indent="-173038" eaLnBrk="1" hangingPunct="1">
              <a:lnSpc>
                <a:spcPct val="85000"/>
              </a:lnSpc>
              <a:buFont typeface="Wingdings" pitchFamily="2" charset="2"/>
              <a:buNone/>
            </a:pPr>
            <a:r>
              <a:rPr lang="en-US" sz="2800" smtClean="0"/>
              <a:t>Plain language techniques are especially important on the web!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smtClean="0"/>
              <a:t>Web Writing</a:t>
            </a:r>
          </a:p>
        </p:txBody>
      </p:sp>
      <p:sp>
        <p:nvSpPr>
          <p:cNvPr id="53250" name="Rectangle 3"/>
          <p:cNvSpPr>
            <a:spLocks noGrp="1" noChangeArrowheads="1"/>
          </p:cNvSpPr>
          <p:nvPr>
            <p:ph type="body" idx="1"/>
          </p:nvPr>
        </p:nvSpPr>
        <p:spPr>
          <a:xfrm>
            <a:off x="381000" y="990600"/>
            <a:ext cx="8229600" cy="4530725"/>
          </a:xfrm>
        </p:spPr>
        <p:txBody>
          <a:bodyPr/>
          <a:lstStyle/>
          <a:p>
            <a:pPr eaLnBrk="1" hangingPunct="1"/>
            <a:r>
              <a:rPr lang="en-US" smtClean="0"/>
              <a:t>Easy to scan</a:t>
            </a:r>
          </a:p>
          <a:p>
            <a:pPr eaLnBrk="1" hangingPunct="1"/>
            <a:r>
              <a:rPr lang="en-US" smtClean="0"/>
              <a:t>Quick, accessible source of info</a:t>
            </a:r>
          </a:p>
          <a:p>
            <a:pPr eaLnBrk="1" hangingPunct="1"/>
            <a:r>
              <a:rPr lang="en-US" smtClean="0"/>
              <a:t>Minimal text</a:t>
            </a:r>
          </a:p>
          <a:p>
            <a:pPr eaLnBrk="1" hangingPunct="1"/>
            <a:r>
              <a:rPr lang="en-US" smtClean="0"/>
              <a:t>User-friendly — Users may be stressed, impatient, skeptical, or disoriented</a:t>
            </a:r>
          </a:p>
          <a:p>
            <a:pPr eaLnBrk="1" hangingPunct="1"/>
            <a:r>
              <a:rPr lang="en-US" smtClean="0"/>
              <a:t>Interactive</a:t>
            </a:r>
          </a:p>
          <a:p>
            <a:pPr eaLnBrk="1" hangingPunct="1">
              <a:buFont typeface="Wingdings" pitchFamily="2" charset="2"/>
              <a:buNone/>
            </a:pPr>
            <a:endParaRPr lang="en-US" smtClean="0"/>
          </a:p>
        </p:txBody>
      </p:sp>
      <p:pic>
        <p:nvPicPr>
          <p:cNvPr id="53251" name="Picture 4" descr="j0422527"/>
          <p:cNvPicPr>
            <a:picLocks noChangeAspect="1" noChangeArrowheads="1"/>
          </p:cNvPicPr>
          <p:nvPr/>
        </p:nvPicPr>
        <p:blipFill>
          <a:blip r:embed="rId3"/>
          <a:srcRect/>
          <a:stretch>
            <a:fillRect/>
          </a:stretch>
        </p:blipFill>
        <p:spPr bwMode="auto">
          <a:xfrm>
            <a:off x="5486400" y="3657600"/>
            <a:ext cx="3035300"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sz="3800" smtClean="0"/>
              <a:t>Writing content</a:t>
            </a:r>
          </a:p>
        </p:txBody>
      </p:sp>
      <p:sp>
        <p:nvSpPr>
          <p:cNvPr id="43011" name="Rectangle 3"/>
          <p:cNvSpPr>
            <a:spLocks noGrp="1" noChangeArrowheads="1"/>
          </p:cNvSpPr>
          <p:nvPr>
            <p:ph type="body" idx="1"/>
          </p:nvPr>
        </p:nvSpPr>
        <p:spPr>
          <a:xfrm>
            <a:off x="495300" y="1066800"/>
            <a:ext cx="8050213" cy="4391025"/>
          </a:xfrm>
        </p:spPr>
        <p:txBody>
          <a:bodyPr/>
          <a:lstStyle/>
          <a:p>
            <a:pPr eaLnBrk="1" hangingPunct="1"/>
            <a:r>
              <a:rPr lang="en-US" b="1" smtClean="0"/>
              <a:t>Before you write content, identify the type of page you’re working on.</a:t>
            </a:r>
          </a:p>
          <a:p>
            <a:pPr eaLnBrk="1" hangingPunct="1"/>
            <a:r>
              <a:rPr lang="en-US" b="1" smtClean="0"/>
              <a:t>There are three main types of pages:</a:t>
            </a:r>
          </a:p>
          <a:p>
            <a:pPr lvl="1" eaLnBrk="1" hangingPunct="1"/>
            <a:r>
              <a:rPr lang="en-US" sz="3000" smtClean="0"/>
              <a:t>Homepages (portals)</a:t>
            </a:r>
          </a:p>
          <a:p>
            <a:pPr lvl="1" eaLnBrk="1" hangingPunct="1"/>
            <a:r>
              <a:rPr lang="en-US" sz="3000" smtClean="0"/>
              <a:t>Connector or pathway pages</a:t>
            </a:r>
          </a:p>
          <a:p>
            <a:pPr lvl="1" eaLnBrk="1" hangingPunct="1"/>
            <a:r>
              <a:rPr lang="en-US" sz="3000" smtClean="0"/>
              <a:t>Content pages</a:t>
            </a:r>
            <a:endParaRPr lang="en-US" b="1" smtClean="0"/>
          </a:p>
          <a:p>
            <a:pPr eaLnBrk="1" hangingPunct="1"/>
            <a:r>
              <a:rPr lang="en-US" b="1" smtClean="0"/>
              <a:t>The first two types should contain a </a:t>
            </a:r>
            <a:r>
              <a:rPr lang="en-US" b="1" i="1" smtClean="0"/>
              <a:t>minimum</a:t>
            </a:r>
            <a:r>
              <a:rPr lang="en-US" b="1" smtClean="0"/>
              <a:t> of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z="3800" smtClean="0"/>
              <a:t>Writing content pages</a:t>
            </a:r>
          </a:p>
        </p:txBody>
      </p:sp>
      <p:sp>
        <p:nvSpPr>
          <p:cNvPr id="49155" name="Rectangle 3"/>
          <p:cNvSpPr>
            <a:spLocks noGrp="1" noChangeArrowheads="1"/>
          </p:cNvSpPr>
          <p:nvPr>
            <p:ph type="body" idx="1"/>
          </p:nvPr>
        </p:nvSpPr>
        <p:spPr>
          <a:xfrm>
            <a:off x="381000" y="990600"/>
            <a:ext cx="8229600" cy="4530725"/>
          </a:xfrm>
        </p:spPr>
        <p:txBody>
          <a:bodyPr/>
          <a:lstStyle/>
          <a:p>
            <a:pPr eaLnBrk="1" hangingPunct="1">
              <a:buFont typeface="Wingdings" pitchFamily="2" charset="2"/>
              <a:buNone/>
            </a:pPr>
            <a:r>
              <a:rPr lang="en-US" b="1" smtClean="0"/>
              <a:t>	When you start thinking about content pages, keep these points in mind:</a:t>
            </a:r>
            <a:br>
              <a:rPr lang="en-US" b="1" smtClean="0"/>
            </a:br>
            <a:endParaRPr lang="en-US" b="1" smtClean="0"/>
          </a:p>
          <a:p>
            <a:pPr eaLnBrk="1" hangingPunct="1"/>
            <a:r>
              <a:rPr lang="en-US" b="1" smtClean="0"/>
              <a:t>Think topics, not stories.</a:t>
            </a:r>
          </a:p>
          <a:p>
            <a:pPr eaLnBrk="1" hangingPunct="1"/>
            <a:r>
              <a:rPr lang="en-US" b="1" smtClean="0"/>
              <a:t>Think about having a conversation with your customer. Eliminate anything that’s not part of the conversation. </a:t>
            </a:r>
            <a:r>
              <a:rPr lang="en-US" smtClean="0"/>
              <a:t> </a:t>
            </a:r>
          </a:p>
          <a:p>
            <a:pPr eaLnBrk="1" hangingPunct="1"/>
            <a:r>
              <a:rPr lang="en-US" b="1" smtClean="0"/>
              <a:t>A very few content pages might contain more extensive information.</a:t>
            </a:r>
          </a:p>
          <a:p>
            <a:pPr eaLnBrk="1" hangingPunct="1"/>
            <a:endParaRPr lang="en-US"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3800" smtClean="0"/>
              <a:t>Remember!</a:t>
            </a:r>
          </a:p>
        </p:txBody>
      </p:sp>
      <p:sp>
        <p:nvSpPr>
          <p:cNvPr id="59394" name="Rectangle 3"/>
          <p:cNvSpPr>
            <a:spLocks noGrp="1" noChangeArrowheads="1"/>
          </p:cNvSpPr>
          <p:nvPr>
            <p:ph type="body" idx="1"/>
          </p:nvPr>
        </p:nvSpPr>
        <p:spPr/>
        <p:txBody>
          <a:bodyPr/>
          <a:lstStyle/>
          <a:p>
            <a:pPr eaLnBrk="1" hangingPunct="1">
              <a:buFont typeface="Wingdings" pitchFamily="2" charset="2"/>
              <a:buNone/>
            </a:pPr>
            <a:r>
              <a:rPr lang="en-US" sz="3400" b="1" smtClean="0"/>
              <a:t>	On average, visitors read about 18% of what’s on the page, and the more words you have, the lower the percent they read.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smtClean="0"/>
              <a:t>The most important principle:</a:t>
            </a:r>
          </a:p>
        </p:txBody>
      </p:sp>
      <p:sp>
        <p:nvSpPr>
          <p:cNvPr id="61442" name="Rectangle 3"/>
          <p:cNvSpPr>
            <a:spLocks noGrp="1" noChangeArrowheads="1"/>
          </p:cNvSpPr>
          <p:nvPr>
            <p:ph type="body" idx="1"/>
          </p:nvPr>
        </p:nvSpPr>
        <p:spPr>
          <a:xfrm>
            <a:off x="458788" y="2446338"/>
            <a:ext cx="8053387" cy="2547937"/>
          </a:xfrm>
        </p:spPr>
        <p:txBody>
          <a:bodyPr/>
          <a:lstStyle/>
          <a:p>
            <a:pPr algn="ctr" eaLnBrk="1" hangingPunct="1">
              <a:buFont typeface="Wingdings" pitchFamily="2" charset="2"/>
              <a:buNone/>
            </a:pPr>
            <a:r>
              <a:rPr lang="en-US" sz="5100" smtClean="0"/>
              <a:t>Think about your audience!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smtClean="0"/>
              <a:t>Time Matters</a:t>
            </a:r>
          </a:p>
        </p:txBody>
      </p:sp>
      <p:sp>
        <p:nvSpPr>
          <p:cNvPr id="63490" name="Rectangle 3"/>
          <p:cNvSpPr>
            <a:spLocks noGrp="1" noChangeArrowheads="1"/>
          </p:cNvSpPr>
          <p:nvPr>
            <p:ph type="body" idx="1"/>
          </p:nvPr>
        </p:nvSpPr>
        <p:spPr/>
        <p:txBody>
          <a:bodyPr/>
          <a:lstStyle/>
          <a:p>
            <a:pPr eaLnBrk="1" hangingPunct="1">
              <a:buFont typeface="Wingdings" pitchFamily="2" charset="2"/>
              <a:buNone/>
            </a:pPr>
            <a:r>
              <a:rPr lang="en-US" sz="3100" smtClean="0"/>
              <a:t>Use the inverted pyramid. </a:t>
            </a:r>
            <a:r>
              <a:rPr lang="en-US" smtClean="0"/>
              <a:t>Begin with the shortest and clearest statement you can make about your topic.</a:t>
            </a:r>
            <a:br>
              <a:rPr lang="en-US" smtClean="0"/>
            </a:br>
            <a:endParaRPr lang="en-US" sz="3100" smtClean="0"/>
          </a:p>
          <a:p>
            <a:pPr eaLnBrk="1" hangingPunct="1">
              <a:buFont typeface="Wingdings" pitchFamily="2" charset="2"/>
              <a:buNone/>
            </a:pPr>
            <a:endParaRPr lang="en-US" sz="3100" smtClean="0"/>
          </a:p>
        </p:txBody>
      </p:sp>
      <p:sp>
        <p:nvSpPr>
          <p:cNvPr id="63491" name="Text Box 4"/>
          <p:cNvSpPr txBox="1">
            <a:spLocks noChangeArrowheads="1"/>
          </p:cNvSpPr>
          <p:nvPr/>
        </p:nvSpPr>
        <p:spPr bwMode="auto">
          <a:xfrm>
            <a:off x="5791200" y="5486400"/>
            <a:ext cx="2743200" cy="396875"/>
          </a:xfrm>
          <a:prstGeom prst="rect">
            <a:avLst/>
          </a:prstGeom>
          <a:noFill/>
          <a:ln w="9525">
            <a:noFill/>
            <a:miter lim="800000"/>
            <a:headEnd/>
            <a:tailEnd/>
          </a:ln>
        </p:spPr>
        <p:txBody>
          <a:bodyPr>
            <a:spAutoFit/>
          </a:bodyPr>
          <a:lstStyle/>
          <a:p>
            <a:pPr eaLnBrk="0" hangingPunct="0">
              <a:spcBef>
                <a:spcPct val="50000"/>
              </a:spcBef>
            </a:pPr>
            <a:r>
              <a:rPr lang="en-US" sz="2000">
                <a:solidFill>
                  <a:schemeClr val="tx2"/>
                </a:solidFill>
              </a:rPr>
              <a:t>Background</a:t>
            </a:r>
          </a:p>
        </p:txBody>
      </p:sp>
      <p:pic>
        <p:nvPicPr>
          <p:cNvPr id="63492" name="Picture 5" descr="invertedpyramid1.gif"/>
          <p:cNvPicPr>
            <a:picLocks noChangeAspect="1" noChangeArrowheads="1"/>
          </p:cNvPicPr>
          <p:nvPr/>
        </p:nvPicPr>
        <p:blipFill>
          <a:blip r:embed="rId3"/>
          <a:srcRect/>
          <a:stretch>
            <a:fillRect/>
          </a:stretch>
        </p:blipFill>
        <p:spPr bwMode="auto">
          <a:xfrm>
            <a:off x="3429000" y="3429000"/>
            <a:ext cx="2381250" cy="2533650"/>
          </a:xfrm>
          <a:prstGeom prst="rect">
            <a:avLst/>
          </a:prstGeom>
          <a:noFill/>
          <a:ln w="9525">
            <a:noFill/>
            <a:miter lim="800000"/>
            <a:headEnd/>
            <a:tailEnd/>
          </a:ln>
        </p:spPr>
      </p:pic>
      <p:sp>
        <p:nvSpPr>
          <p:cNvPr id="63493" name="Text Box 6"/>
          <p:cNvSpPr txBox="1">
            <a:spLocks noChangeArrowheads="1"/>
          </p:cNvSpPr>
          <p:nvPr/>
        </p:nvSpPr>
        <p:spPr bwMode="auto">
          <a:xfrm>
            <a:off x="685800" y="3429000"/>
            <a:ext cx="2611438" cy="396875"/>
          </a:xfrm>
          <a:prstGeom prst="rect">
            <a:avLst/>
          </a:prstGeom>
          <a:noFill/>
          <a:ln w="9525">
            <a:noFill/>
            <a:miter lim="800000"/>
            <a:headEnd/>
            <a:tailEnd/>
          </a:ln>
        </p:spPr>
        <p:txBody>
          <a:bodyPr>
            <a:spAutoFit/>
          </a:bodyPr>
          <a:lstStyle/>
          <a:p>
            <a:pPr eaLnBrk="0" hangingPunct="0">
              <a:spcBef>
                <a:spcPct val="50000"/>
              </a:spcBef>
            </a:pPr>
            <a:r>
              <a:rPr lang="en-US" sz="2000">
                <a:solidFill>
                  <a:schemeClr val="tx2"/>
                </a:solidFill>
              </a:rPr>
              <a:t>Conclusions/Key Info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3"/>
          <a:srcRect r="52017" b="3743"/>
          <a:stretch>
            <a:fillRect/>
          </a:stretch>
        </p:blipFill>
        <p:spPr bwMode="auto">
          <a:xfrm>
            <a:off x="533400" y="304800"/>
            <a:ext cx="8181975" cy="58356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smtClean="0"/>
              <a:t>Seconds Count</a:t>
            </a:r>
          </a:p>
        </p:txBody>
      </p:sp>
      <p:sp>
        <p:nvSpPr>
          <p:cNvPr id="67586" name="Rectangle 3"/>
          <p:cNvSpPr>
            <a:spLocks noGrp="1" noChangeArrowheads="1"/>
          </p:cNvSpPr>
          <p:nvPr>
            <p:ph type="body" idx="1"/>
          </p:nvPr>
        </p:nvSpPr>
        <p:spPr>
          <a:xfrm>
            <a:off x="381000" y="1066800"/>
            <a:ext cx="8229600" cy="4525963"/>
          </a:xfrm>
        </p:spPr>
        <p:txBody>
          <a:bodyPr/>
          <a:lstStyle/>
          <a:p>
            <a:pPr eaLnBrk="1" hangingPunct="1"/>
            <a:r>
              <a:rPr lang="en-US" sz="2400" smtClean="0"/>
              <a:t>First 11 characters of a page title most important</a:t>
            </a:r>
          </a:p>
          <a:p>
            <a:pPr eaLnBrk="1" hangingPunct="1"/>
            <a:r>
              <a:rPr lang="en-US" sz="2400" smtClean="0"/>
              <a:t>People decide in 5 seconds if your site is useful</a:t>
            </a:r>
          </a:p>
          <a:p>
            <a:pPr lvl="1" eaLnBrk="1" hangingPunct="1"/>
            <a:r>
              <a:rPr lang="en-US" sz="2400" smtClean="0"/>
              <a:t>http://www.uie.com/articles/five_second_test/</a:t>
            </a:r>
          </a:p>
          <a:p>
            <a:pPr eaLnBrk="1" hangingPunct="1"/>
            <a:r>
              <a:rPr lang="en-US" sz="2400" smtClean="0"/>
              <a:t>Divide information into small clear pieces (“Chunk Content”) </a:t>
            </a:r>
          </a:p>
          <a:p>
            <a:pPr lvl="1" eaLnBrk="1" hangingPunct="1"/>
            <a:r>
              <a:rPr lang="en-US" sz="2400" smtClean="0"/>
              <a:t>Use headings to cluster or chunk similar content (great with similar or related topics)</a:t>
            </a:r>
          </a:p>
          <a:p>
            <a:pPr eaLnBrk="1" hangingPunct="1">
              <a:buFont typeface="Wingdings" pitchFamily="2" charset="2"/>
              <a:buNone/>
            </a:pPr>
            <a:endParaRPr lang="en-US" sz="2400" smtClean="0"/>
          </a:p>
          <a:p>
            <a:pPr eaLnBrk="1" hangingPunct="1">
              <a:buFont typeface="Wingdings" pitchFamily="2" charset="2"/>
              <a:buNone/>
            </a:pPr>
            <a:endParaRPr lang="en-US" smtClean="0"/>
          </a:p>
        </p:txBody>
      </p:sp>
      <p:pic>
        <p:nvPicPr>
          <p:cNvPr id="67587" name="Picture 4" descr="j0234131"/>
          <p:cNvPicPr>
            <a:picLocks noChangeAspect="1" noChangeArrowheads="1"/>
          </p:cNvPicPr>
          <p:nvPr/>
        </p:nvPicPr>
        <p:blipFill>
          <a:blip r:embed="rId3"/>
          <a:srcRect/>
          <a:stretch>
            <a:fillRect/>
          </a:stretch>
        </p:blipFill>
        <p:spPr bwMode="auto">
          <a:xfrm>
            <a:off x="6172200" y="3733800"/>
            <a:ext cx="1952625"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3"/>
          <a:srcRect b="3918"/>
          <a:stretch>
            <a:fillRect/>
          </a:stretch>
        </p:blipFill>
        <p:spPr bwMode="auto">
          <a:xfrm>
            <a:off x="457200" y="304800"/>
            <a:ext cx="7896225" cy="5689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en-US" smtClean="0"/>
              <a:t>Seconds Count (cont)</a:t>
            </a:r>
          </a:p>
        </p:txBody>
      </p:sp>
      <p:sp>
        <p:nvSpPr>
          <p:cNvPr id="71682" name="Rectangle 3"/>
          <p:cNvSpPr>
            <a:spLocks noGrp="1" noChangeArrowheads="1"/>
          </p:cNvSpPr>
          <p:nvPr>
            <p:ph type="body" idx="1"/>
          </p:nvPr>
        </p:nvSpPr>
        <p:spPr>
          <a:xfrm>
            <a:off x="457200" y="990600"/>
            <a:ext cx="8229600" cy="4525963"/>
          </a:xfrm>
        </p:spPr>
        <p:txBody>
          <a:bodyPr/>
          <a:lstStyle/>
          <a:p>
            <a:pPr eaLnBrk="1" hangingPunct="1"/>
            <a:r>
              <a:rPr lang="en-US" smtClean="0"/>
              <a:t>Use numerals for numbers</a:t>
            </a:r>
          </a:p>
          <a:p>
            <a:pPr eaLnBrk="1" hangingPunct="1"/>
            <a:r>
              <a:rPr lang="en-US" smtClean="0"/>
              <a:t>Keep the user’s trust: no spelling or grammatical errors, no broken links or images</a:t>
            </a:r>
          </a:p>
          <a:p>
            <a:pPr eaLnBrk="1" hangingPunct="1"/>
            <a:r>
              <a:rPr lang="en-US" smtClean="0"/>
              <a:t>Use timeless text (no “Today blah, blah”)</a:t>
            </a:r>
          </a:p>
          <a:p>
            <a:pPr eaLnBrk="1" hangingPunct="1"/>
            <a:r>
              <a:rPr lang="en-US" smtClean="0"/>
              <a:t>Only use bold when needed</a:t>
            </a:r>
          </a:p>
          <a:p>
            <a:pPr eaLnBrk="1" hangingPunct="1"/>
            <a:r>
              <a:rPr lang="en-US" smtClean="0"/>
              <a:t>Avoid all-CAPS</a:t>
            </a:r>
          </a:p>
          <a:p>
            <a:pPr eaLnBrk="1" hangingPunct="1"/>
            <a:r>
              <a:rPr lang="en-US" smtClean="0"/>
              <a:t>No blue or underlined text (reserved for links)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Plain Language Myths</a:t>
            </a:r>
          </a:p>
        </p:txBody>
      </p:sp>
      <p:sp>
        <p:nvSpPr>
          <p:cNvPr id="238595" name="Rectangle 3"/>
          <p:cNvSpPr>
            <a:spLocks noGrp="1" noChangeArrowheads="1"/>
          </p:cNvSpPr>
          <p:nvPr>
            <p:ph type="body" idx="1"/>
          </p:nvPr>
        </p:nvSpPr>
        <p:spPr/>
        <p:txBody>
          <a:bodyPr/>
          <a:lstStyle/>
          <a:p>
            <a:pPr marL="571500" indent="-571500" eaLnBrk="1" hangingPunct="1">
              <a:buFont typeface="Wingdings" pitchFamily="2" charset="2"/>
              <a:buNone/>
              <a:defRPr/>
            </a:pPr>
            <a:r>
              <a:rPr lang="en-US" sz="2900" smtClean="0">
                <a:effectLst>
                  <a:outerShdw blurRad="38100" dist="38100" dir="2700000" algn="tl">
                    <a:srgbClr val="C0C0C0"/>
                  </a:outerShdw>
                </a:effectLst>
              </a:rPr>
              <a:t>Plain Language is </a:t>
            </a:r>
            <a:r>
              <a:rPr lang="en-US" sz="2900" smtClean="0">
                <a:solidFill>
                  <a:schemeClr val="hlink"/>
                </a:solidFill>
                <a:effectLst>
                  <a:outerShdw blurRad="38100" dist="38100" dir="2700000" algn="tl">
                    <a:srgbClr val="C0C0C0"/>
                  </a:outerShdw>
                </a:effectLst>
              </a:rPr>
              <a:t>NOT</a:t>
            </a:r>
            <a:r>
              <a:rPr lang="en-US" sz="2900" smtClean="0">
                <a:effectLst>
                  <a:outerShdw blurRad="38100" dist="38100" dir="2700000" algn="tl">
                    <a:srgbClr val="C0C0C0"/>
                  </a:outerShdw>
                </a:effectLst>
              </a:rPr>
              <a:t>:</a:t>
            </a:r>
          </a:p>
          <a:p>
            <a:pPr marL="571500" indent="-571500" eaLnBrk="1" hangingPunct="1">
              <a:buFont typeface="Wingdings" pitchFamily="2" charset="2"/>
              <a:buNone/>
              <a:defRPr/>
            </a:pPr>
            <a:endParaRPr lang="en-US" sz="2900" smtClean="0">
              <a:effectLst>
                <a:outerShdw blurRad="38100" dist="38100" dir="2700000" algn="tl">
                  <a:srgbClr val="C0C0C0"/>
                </a:outerShdw>
              </a:effectLst>
            </a:endParaRPr>
          </a:p>
          <a:p>
            <a:pPr marL="571500" indent="-571500" eaLnBrk="1" hangingPunct="1">
              <a:buSzPct val="90000"/>
              <a:buFont typeface="Wingdings" pitchFamily="2" charset="2"/>
              <a:buAutoNum type="arabicPeriod"/>
              <a:defRPr/>
            </a:pPr>
            <a:r>
              <a:rPr lang="en-US" sz="2000" smtClean="0">
                <a:effectLst>
                  <a:outerShdw blurRad="38100" dist="38100" dir="2700000" algn="tl">
                    <a:srgbClr val="C0C0C0"/>
                  </a:outerShdw>
                </a:effectLst>
              </a:rPr>
              <a:t>Baby talk, or an attempt to be folksy, playful, or pc</a:t>
            </a:r>
          </a:p>
          <a:p>
            <a:pPr marL="571500" indent="-571500" eaLnBrk="1" hangingPunct="1">
              <a:buSzPct val="90000"/>
              <a:buFont typeface="Wingdings" pitchFamily="2" charset="2"/>
              <a:buAutoNum type="arabicPeriod"/>
              <a:defRPr/>
            </a:pPr>
            <a:r>
              <a:rPr lang="en-US" sz="2000" smtClean="0">
                <a:effectLst>
                  <a:outerShdw blurRad="38100" dist="38100" dir="2700000" algn="tl">
                    <a:srgbClr val="C0C0C0"/>
                  </a:outerShdw>
                </a:effectLst>
              </a:rPr>
              <a:t>Stripping out necessary technical and legal information</a:t>
            </a:r>
          </a:p>
          <a:p>
            <a:pPr marL="571500" indent="-571500" eaLnBrk="1" hangingPunct="1">
              <a:buSzPct val="90000"/>
              <a:buFont typeface="Wingdings" pitchFamily="2" charset="2"/>
              <a:buAutoNum type="arabicPeriod"/>
              <a:defRPr/>
            </a:pPr>
            <a:r>
              <a:rPr lang="en-US" sz="2000" smtClean="0">
                <a:effectLst>
                  <a:outerShdw blurRad="38100" dist="38100" dir="2700000" algn="tl">
                    <a:srgbClr val="C0C0C0"/>
                  </a:outerShdw>
                </a:effectLst>
              </a:rPr>
              <a:t>Just editorial “polishing” after you finish writing</a:t>
            </a:r>
          </a:p>
          <a:p>
            <a:pPr marL="571500" indent="-571500" eaLnBrk="1" hangingPunct="1">
              <a:buSzPct val="90000"/>
              <a:buFont typeface="Wingdings" pitchFamily="2" charset="2"/>
              <a:buAutoNum type="arabicPeriod" startAt="4"/>
              <a:defRPr/>
            </a:pPr>
            <a:r>
              <a:rPr lang="en-US" sz="2000" smtClean="0">
                <a:effectLst>
                  <a:outerShdw blurRad="38100" dist="38100" dir="2700000" algn="tl">
                    <a:srgbClr val="C0C0C0"/>
                  </a:outerShdw>
                </a:effectLst>
              </a:rPr>
              <a:t>Imprecise</a:t>
            </a:r>
          </a:p>
          <a:p>
            <a:pPr marL="571500" indent="-571500" eaLnBrk="1" hangingPunct="1">
              <a:buSzPct val="90000"/>
              <a:buFont typeface="Wingdings" pitchFamily="2" charset="2"/>
              <a:buAutoNum type="arabicPeriod" startAt="4"/>
              <a:defRPr/>
            </a:pPr>
            <a:r>
              <a:rPr lang="en-US" sz="2000" smtClean="0">
                <a:effectLst>
                  <a:outerShdw blurRad="38100" dist="38100" dir="2700000" algn="tl">
                    <a:srgbClr val="C0C0C0"/>
                  </a:outerShdw>
                </a:effectLst>
              </a:rPr>
              <a:t>Just using pronouns in a Q and A format</a:t>
            </a:r>
          </a:p>
          <a:p>
            <a:pPr marL="571500" indent="-571500" eaLnBrk="1" hangingPunct="1">
              <a:buSzPct val="90000"/>
              <a:buFont typeface="Wingdings" pitchFamily="2" charset="2"/>
              <a:buAutoNum type="arabicPeriod" startAt="4"/>
              <a:defRPr/>
            </a:pPr>
            <a:r>
              <a:rPr lang="en-US" sz="2000" smtClean="0">
                <a:effectLst>
                  <a:outerShdw blurRad="38100" dist="38100" dir="2700000" algn="tl">
                    <a:srgbClr val="C0C0C0"/>
                  </a:outerShdw>
                </a:effectLst>
              </a:rPr>
              <a:t>Something the lawyers will never go for</a:t>
            </a:r>
          </a:p>
          <a:p>
            <a:pPr marL="571500" indent="-571500" eaLnBrk="1" hangingPunct="1">
              <a:buSzPct val="90000"/>
              <a:buFont typeface="Wingdings" pitchFamily="2" charset="2"/>
              <a:buAutoNum type="arabicPeriod" startAt="4"/>
              <a:defRPr/>
            </a:pPr>
            <a:r>
              <a:rPr lang="en-US" sz="2000" smtClean="0">
                <a:effectLst>
                  <a:outerShdw blurRad="38100" dist="38100" dir="2700000" algn="tl">
                    <a:srgbClr val="C0C0C0"/>
                  </a:outerShdw>
                </a:effectLst>
              </a:rPr>
              <a:t>Something the Federal Register and OMB will never go for</a:t>
            </a:r>
          </a:p>
          <a:p>
            <a:pPr marL="571500" indent="-571500" eaLnBrk="1" hangingPunct="1">
              <a:buSzPct val="90000"/>
              <a:buFont typeface="Wingdings" pitchFamily="2" charset="2"/>
              <a:buAutoNum type="arabicPeriod" startAt="4"/>
              <a:defRPr/>
            </a:pPr>
            <a:r>
              <a:rPr lang="en-US" sz="2000" smtClean="0">
                <a:effectLst>
                  <a:outerShdw blurRad="38100" dist="38100" dir="2700000" algn="tl">
                    <a:srgbClr val="C0C0C0"/>
                  </a:outerShdw>
                </a:effectLst>
              </a:rPr>
              <a:t>Easy</a:t>
            </a:r>
          </a:p>
          <a:p>
            <a:pPr marL="571500" indent="-571500" eaLnBrk="1" hangingPunct="1">
              <a:buFont typeface="Wingdings" pitchFamily="2" charset="2"/>
              <a:buAutoNum type="arabicPeriod" startAt="4"/>
              <a:defRPr/>
            </a:pPr>
            <a:endParaRPr lang="en-US" sz="2000" smtClean="0">
              <a:effectLst>
                <a:outerShdw blurRad="38100" dist="38100" dir="2700000" algn="tl">
                  <a:srgbClr val="C0C0C0"/>
                </a:outerShdw>
              </a:effectLst>
            </a:endParaRPr>
          </a:p>
          <a:p>
            <a:pPr marL="571500" indent="-571500">
              <a:buFont typeface="Wingdings" pitchFamily="2" charset="2"/>
              <a:buNone/>
              <a:defRPr/>
            </a:pPr>
            <a:endParaRPr lang="en-US" sz="29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sz="3800" smtClean="0"/>
              <a:t>Getting rid of excess content</a:t>
            </a:r>
          </a:p>
        </p:txBody>
      </p:sp>
      <p:sp>
        <p:nvSpPr>
          <p:cNvPr id="60419" name="Rectangle 3"/>
          <p:cNvSpPr>
            <a:spLocks noGrp="1" noChangeArrowheads="1"/>
          </p:cNvSpPr>
          <p:nvPr>
            <p:ph type="body" idx="1"/>
          </p:nvPr>
        </p:nvSpPr>
        <p:spPr/>
        <p:txBody>
          <a:bodyPr/>
          <a:lstStyle/>
          <a:p>
            <a:pPr eaLnBrk="1" hangingPunct="1">
              <a:buFont typeface="Wingdings" pitchFamily="2" charset="2"/>
              <a:buNone/>
            </a:pPr>
            <a:r>
              <a:rPr lang="en-US" b="1" smtClean="0"/>
              <a:t>	There are two major sources of excess content:</a:t>
            </a:r>
          </a:p>
          <a:p>
            <a:pPr eaLnBrk="1" hangingPunct="1">
              <a:buFont typeface="Wingdings" pitchFamily="2" charset="2"/>
              <a:buNone/>
            </a:pPr>
            <a:endParaRPr lang="en-US" b="1" smtClean="0"/>
          </a:p>
          <a:p>
            <a:pPr eaLnBrk="1" hangingPunct="1"/>
            <a:r>
              <a:rPr lang="en-US" b="1" smtClean="0"/>
              <a:t>Excess words in written material.</a:t>
            </a:r>
          </a:p>
          <a:p>
            <a:pPr eaLnBrk="1" hangingPunct="1"/>
            <a:r>
              <a:rPr lang="en-US" b="1" smtClean="0"/>
              <a:t>Content that shouldn’t be there at all.</a:t>
            </a:r>
          </a:p>
          <a:p>
            <a:pPr eaLnBrk="1" hangingPunct="1">
              <a:buFont typeface="Wingdings" pitchFamily="2" charset="2"/>
              <a:buNone/>
            </a:pPr>
            <a:endParaRPr lang="en-US" b="1" smtClean="0"/>
          </a:p>
        </p:txBody>
      </p:sp>
      <p:pic>
        <p:nvPicPr>
          <p:cNvPr id="73732" name="Picture 2" descr="C:\Users\Merlin\AppData\Local\Microsoft\Windows\Temporary Internet Files\Content.IE5\BNQZSFJ5\MC900442170[1].png"/>
          <p:cNvPicPr>
            <a:picLocks noChangeAspect="1" noChangeArrowheads="1"/>
          </p:cNvPicPr>
          <p:nvPr/>
        </p:nvPicPr>
        <p:blipFill>
          <a:blip r:embed="rId3"/>
          <a:srcRect/>
          <a:stretch>
            <a:fillRect/>
          </a:stretch>
        </p:blipFill>
        <p:spPr bwMode="auto">
          <a:xfrm>
            <a:off x="6400800" y="4114800"/>
            <a:ext cx="22098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sz="3800" smtClean="0"/>
              <a:t>Eliminate excess words</a:t>
            </a:r>
          </a:p>
        </p:txBody>
      </p:sp>
      <p:sp>
        <p:nvSpPr>
          <p:cNvPr id="62467" name="Rectangle 3"/>
          <p:cNvSpPr>
            <a:spLocks noGrp="1" noChangeArrowheads="1"/>
          </p:cNvSpPr>
          <p:nvPr>
            <p:ph type="body" idx="1"/>
          </p:nvPr>
        </p:nvSpPr>
        <p:spPr/>
        <p:txBody>
          <a:bodyPr/>
          <a:lstStyle/>
          <a:p>
            <a:pPr eaLnBrk="1" hangingPunct="1"/>
            <a:r>
              <a:rPr lang="en-US" sz="2600" b="1" smtClean="0"/>
              <a:t>Learning to recognize and get rid of excess words will always be a challenge.</a:t>
            </a:r>
          </a:p>
          <a:p>
            <a:pPr eaLnBrk="1" hangingPunct="1"/>
            <a:endParaRPr lang="en-US" sz="2600" b="1" smtClean="0"/>
          </a:p>
          <a:p>
            <a:pPr eaLnBrk="1" hangingPunct="1"/>
            <a:r>
              <a:rPr lang="en-US" sz="2600" b="1" smtClean="0"/>
              <a:t>Bureaucratic writing tends to include many unnecessary words, probably because people think adding words makes material look authoritative. </a:t>
            </a:r>
          </a:p>
          <a:p>
            <a:pPr eaLnBrk="1" hangingPunct="1"/>
            <a:endParaRPr lang="en-US" sz="2600" b="1" smtClean="0"/>
          </a:p>
          <a:p>
            <a:pPr eaLnBrk="1" hangingPunct="1"/>
            <a:r>
              <a:rPr lang="en-US" sz="2600" b="1" smtClean="0"/>
              <a:t>The web especially is full of many many many unnecessary words.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 calcmode="lin" valueType="num">
                                      <p:cBhvr additive="base">
                                        <p:cTn id="19" dur="500" fill="hold"/>
                                        <p:tgtEl>
                                          <p:spTgt spid="6246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24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smtClean="0"/>
              <a:t>Unnecessary words—the usual suspects</a:t>
            </a:r>
          </a:p>
        </p:txBody>
      </p:sp>
      <p:sp>
        <p:nvSpPr>
          <p:cNvPr id="64515" name="Text Box 3"/>
          <p:cNvSpPr txBox="1">
            <a:spLocks noChangeArrowheads="1"/>
          </p:cNvSpPr>
          <p:nvPr/>
        </p:nvSpPr>
        <p:spPr bwMode="auto">
          <a:xfrm>
            <a:off x="457200" y="1676400"/>
            <a:ext cx="7772400" cy="3148013"/>
          </a:xfrm>
          <a:prstGeom prst="rect">
            <a:avLst/>
          </a:prstGeom>
          <a:noFill/>
          <a:ln w="9525">
            <a:noFill/>
            <a:miter lim="800000"/>
            <a:headEnd/>
            <a:tailEnd/>
          </a:ln>
        </p:spPr>
        <p:txBody>
          <a:bodyPr>
            <a:spAutoFit/>
          </a:bodyPr>
          <a:lstStyle/>
          <a:p>
            <a:pPr>
              <a:spcBef>
                <a:spcPct val="50000"/>
              </a:spcBef>
            </a:pPr>
            <a:r>
              <a:rPr lang="en-US" sz="2800"/>
              <a:t>Some common sources of wordiness—</a:t>
            </a:r>
          </a:p>
          <a:p>
            <a:pPr>
              <a:spcBef>
                <a:spcPct val="20000"/>
              </a:spcBef>
              <a:buClr>
                <a:schemeClr val="accent1"/>
              </a:buClr>
              <a:buSzPct val="65000"/>
              <a:buFont typeface="Wingdings" pitchFamily="2" charset="2"/>
              <a:buChar char="n"/>
            </a:pPr>
            <a:r>
              <a:rPr lang="en-US" sz="2400" b="1"/>
              <a:t> </a:t>
            </a:r>
            <a:r>
              <a:rPr lang="en-US" sz="2400"/>
              <a:t>Passive voice  </a:t>
            </a:r>
          </a:p>
          <a:p>
            <a:pPr>
              <a:spcBef>
                <a:spcPct val="20000"/>
              </a:spcBef>
              <a:buClr>
                <a:schemeClr val="accent1"/>
              </a:buClr>
              <a:buSzPct val="65000"/>
              <a:buFont typeface="Wingdings" pitchFamily="2" charset="2"/>
              <a:buChar char="n"/>
            </a:pPr>
            <a:r>
              <a:rPr lang="en-US" sz="2400"/>
              <a:t> Redundancies</a:t>
            </a:r>
          </a:p>
          <a:p>
            <a:pPr>
              <a:spcBef>
                <a:spcPct val="20000"/>
              </a:spcBef>
              <a:buClr>
                <a:schemeClr val="accent1"/>
              </a:buClr>
              <a:buSzPct val="65000"/>
              <a:buFont typeface="Wingdings" pitchFamily="2" charset="2"/>
              <a:buChar char="n"/>
            </a:pPr>
            <a:r>
              <a:rPr lang="en-US" sz="2400"/>
              <a:t> Prepositional phrases</a:t>
            </a:r>
          </a:p>
          <a:p>
            <a:pPr>
              <a:spcBef>
                <a:spcPct val="20000"/>
              </a:spcBef>
              <a:buClr>
                <a:schemeClr val="accent1"/>
              </a:buClr>
              <a:buSzPct val="65000"/>
              <a:buFont typeface="Wingdings" pitchFamily="2" charset="2"/>
              <a:buChar char="n"/>
            </a:pPr>
            <a:r>
              <a:rPr lang="en-US" sz="2400"/>
              <a:t> Hidden verbs</a:t>
            </a:r>
          </a:p>
          <a:p>
            <a:pPr>
              <a:spcBef>
                <a:spcPct val="20000"/>
              </a:spcBef>
              <a:buClr>
                <a:schemeClr val="accent1"/>
              </a:buClr>
              <a:buSzPct val="65000"/>
              <a:buFont typeface="Wingdings" pitchFamily="2" charset="2"/>
              <a:buChar char="n"/>
            </a:pPr>
            <a:r>
              <a:rPr lang="en-US" sz="2400"/>
              <a:t> Unnecessary modifiers</a:t>
            </a:r>
          </a:p>
          <a:p>
            <a:pPr>
              <a:spcBef>
                <a:spcPct val="20000"/>
              </a:spcBef>
              <a:buClr>
                <a:schemeClr val="accent1"/>
              </a:buClr>
              <a:buSzPct val="65000"/>
              <a:buFont typeface="Wingdings" pitchFamily="2" charset="2"/>
              <a:buChar char="n"/>
            </a:pPr>
            <a:r>
              <a:rPr lang="en-US" sz="2400"/>
              <a:t> Failure to use pronouns</a:t>
            </a:r>
          </a:p>
        </p:txBody>
      </p:sp>
      <p:sp>
        <p:nvSpPr>
          <p:cNvPr id="77827" name="Rectangle 4"/>
          <p:cNvSpPr>
            <a:spLocks noChangeArrowheads="1"/>
          </p:cNvSpPr>
          <p:nvPr/>
        </p:nvSpPr>
        <p:spPr bwMode="auto">
          <a:xfrm>
            <a:off x="7848600" y="4419600"/>
            <a:ext cx="304800" cy="609600"/>
          </a:xfrm>
          <a:prstGeom prst="rect">
            <a:avLst/>
          </a:prstGeom>
          <a:noFill/>
          <a:ln w="9525">
            <a:noFill/>
            <a:miter lim="800000"/>
            <a:headEnd/>
            <a:tailEnd/>
          </a:ln>
        </p:spPr>
        <p:txBody>
          <a:bodyPr wrap="none" anchor="ctr">
            <a:spAutoFit/>
          </a:bodyPr>
          <a:lstStyle/>
          <a:p>
            <a:endParaRPr lang="en-US"/>
          </a:p>
        </p:txBody>
      </p:sp>
      <p:sp>
        <p:nvSpPr>
          <p:cNvPr id="77828" name="Rectangle 5"/>
          <p:cNvSpPr>
            <a:spLocks noChangeArrowheads="1"/>
          </p:cNvSpPr>
          <p:nvPr/>
        </p:nvSpPr>
        <p:spPr bwMode="auto">
          <a:xfrm>
            <a:off x="7543800" y="4572000"/>
            <a:ext cx="381000" cy="685800"/>
          </a:xfrm>
          <a:prstGeom prst="rect">
            <a:avLst/>
          </a:prstGeom>
          <a:noFill/>
          <a:ln w="9525">
            <a:noFill/>
            <a:miter lim="800000"/>
            <a:headEnd/>
            <a:tailEnd/>
          </a:ln>
        </p:spPr>
        <p:txBody>
          <a:bodyPr wrap="none" anchor="ctr">
            <a:spAutoFit/>
          </a:bodyPr>
          <a:lstStyle/>
          <a:p>
            <a:endParaRPr lang="en-US"/>
          </a:p>
        </p:txBody>
      </p:sp>
      <p:sp>
        <p:nvSpPr>
          <p:cNvPr id="77829" name="Rectangle 6"/>
          <p:cNvSpPr>
            <a:spLocks noChangeArrowheads="1"/>
          </p:cNvSpPr>
          <p:nvPr/>
        </p:nvSpPr>
        <p:spPr bwMode="auto">
          <a:xfrm>
            <a:off x="8382000" y="4953000"/>
            <a:ext cx="3048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additive="base">
                                        <p:cTn id="7" dur="500" fill="hold"/>
                                        <p:tgtEl>
                                          <p:spTgt spid="64515"/>
                                        </p:tgtEl>
                                        <p:attrNameLst>
                                          <p:attrName>ppt_x</p:attrName>
                                        </p:attrNameLst>
                                      </p:cBhvr>
                                      <p:tavLst>
                                        <p:tav tm="0">
                                          <p:val>
                                            <p:strVal val="0-#ppt_w/2"/>
                                          </p:val>
                                        </p:tav>
                                        <p:tav tm="100000">
                                          <p:val>
                                            <p:strVal val="#ppt_x"/>
                                          </p:val>
                                        </p:tav>
                                      </p:tavLst>
                                    </p:anim>
                                    <p:anim calcmode="lin" valueType="num">
                                      <p:cBhvr additive="base">
                                        <p:cTn id="8" dur="500" fill="hold"/>
                                        <p:tgtEl>
                                          <p:spTgt spid="64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endParaRPr lang="en-US" smtClean="0"/>
          </a:p>
        </p:txBody>
      </p:sp>
      <p:sp>
        <p:nvSpPr>
          <p:cNvPr id="79874" name="Rectangle 3"/>
          <p:cNvSpPr>
            <a:spLocks noGrp="1" noChangeArrowheads="1"/>
          </p:cNvSpPr>
          <p:nvPr>
            <p:ph type="body" idx="1"/>
          </p:nvPr>
        </p:nvSpPr>
        <p:spPr/>
        <p:txBody>
          <a:bodyPr/>
          <a:lstStyle/>
          <a:p>
            <a:pPr eaLnBrk="1" hangingPunct="1">
              <a:buFont typeface="Wingdings" pitchFamily="2" charset="2"/>
              <a:buNone/>
            </a:pPr>
            <a:r>
              <a:rPr lang="en-US" smtClean="0"/>
              <a:t>	</a:t>
            </a:r>
            <a:r>
              <a:rPr lang="en-US" sz="3400" b="1" smtClean="0"/>
              <a:t>We’ll cover passive voice and pronouns shortly.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smtClean="0"/>
              <a:t>Excess words -  redundancies </a:t>
            </a:r>
          </a:p>
        </p:txBody>
      </p:sp>
      <p:sp>
        <p:nvSpPr>
          <p:cNvPr id="68611" name="Rectangle 3"/>
          <p:cNvSpPr>
            <a:spLocks noGrp="1" noChangeArrowheads="1"/>
          </p:cNvSpPr>
          <p:nvPr>
            <p:ph type="body" idx="1"/>
          </p:nvPr>
        </p:nvSpPr>
        <p:spPr>
          <a:xfrm>
            <a:off x="457200" y="1600200"/>
            <a:ext cx="8229600" cy="1431925"/>
          </a:xfrm>
        </p:spPr>
        <p:txBody>
          <a:bodyPr/>
          <a:lstStyle/>
          <a:p>
            <a:pPr eaLnBrk="1" hangingPunct="1">
              <a:buFont typeface="Wingdings" pitchFamily="2" charset="2"/>
              <a:buNone/>
            </a:pPr>
            <a:r>
              <a:rPr lang="en-US" b="1" smtClean="0"/>
              <a:t>Redundancies are words or phrases you don’t need because you already said the same thing.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mtClean="0"/>
              <a:t>Redundancies</a:t>
            </a:r>
          </a:p>
        </p:txBody>
      </p:sp>
      <p:sp>
        <p:nvSpPr>
          <p:cNvPr id="70659" name="Rectangle 3"/>
          <p:cNvSpPr>
            <a:spLocks noGrp="1" noChangeArrowheads="1"/>
          </p:cNvSpPr>
          <p:nvPr>
            <p:ph type="body" sz="half" idx="1"/>
          </p:nvPr>
        </p:nvSpPr>
        <p:spPr>
          <a:xfrm>
            <a:off x="457200" y="1066800"/>
            <a:ext cx="4267200" cy="628650"/>
          </a:xfrm>
        </p:spPr>
        <p:txBody>
          <a:bodyPr/>
          <a:lstStyle/>
          <a:p>
            <a:pPr eaLnBrk="1" hangingPunct="1">
              <a:lnSpc>
                <a:spcPct val="80000"/>
              </a:lnSpc>
            </a:pPr>
            <a:r>
              <a:rPr lang="en-US" sz="2400" smtClean="0"/>
              <a:t>At a later time</a:t>
            </a:r>
          </a:p>
          <a:p>
            <a:pPr eaLnBrk="1" hangingPunct="1">
              <a:lnSpc>
                <a:spcPct val="80000"/>
              </a:lnSpc>
              <a:buFont typeface="Wingdings" pitchFamily="2" charset="2"/>
              <a:buNone/>
            </a:pPr>
            <a:endParaRPr lang="en-US" sz="2400" smtClean="0"/>
          </a:p>
          <a:p>
            <a:pPr eaLnBrk="1" hangingPunct="1">
              <a:lnSpc>
                <a:spcPct val="80000"/>
              </a:lnSpc>
            </a:pPr>
            <a:r>
              <a:rPr lang="en-US" sz="2400" smtClean="0"/>
              <a:t>During that time period</a:t>
            </a:r>
          </a:p>
          <a:p>
            <a:pPr eaLnBrk="1" hangingPunct="1">
              <a:lnSpc>
                <a:spcPct val="80000"/>
              </a:lnSpc>
              <a:buFont typeface="Wingdings" pitchFamily="2" charset="2"/>
              <a:buNone/>
            </a:pPr>
            <a:endParaRPr lang="en-US" sz="2400" smtClean="0"/>
          </a:p>
          <a:p>
            <a:pPr eaLnBrk="1" hangingPunct="1">
              <a:lnSpc>
                <a:spcPct val="80000"/>
              </a:lnSpc>
            </a:pPr>
            <a:r>
              <a:rPr lang="en-US" sz="2400" smtClean="0"/>
              <a:t>Worked jointly together</a:t>
            </a:r>
          </a:p>
          <a:p>
            <a:pPr eaLnBrk="1" hangingPunct="1">
              <a:lnSpc>
                <a:spcPct val="80000"/>
              </a:lnSpc>
              <a:buFont typeface="Wingdings" pitchFamily="2" charset="2"/>
              <a:buNone/>
            </a:pPr>
            <a:endParaRPr lang="en-US" sz="2400" smtClean="0"/>
          </a:p>
          <a:p>
            <a:pPr eaLnBrk="1" hangingPunct="1">
              <a:lnSpc>
                <a:spcPct val="80000"/>
              </a:lnSpc>
            </a:pPr>
            <a:r>
              <a:rPr lang="en-US" sz="2400" smtClean="0"/>
              <a:t>Level of coverage</a:t>
            </a:r>
          </a:p>
          <a:p>
            <a:pPr eaLnBrk="1" hangingPunct="1">
              <a:lnSpc>
                <a:spcPct val="80000"/>
              </a:lnSpc>
              <a:buFont typeface="Wingdings" pitchFamily="2" charset="2"/>
              <a:buNone/>
            </a:pPr>
            <a:endParaRPr lang="en-US" sz="2400" smtClean="0"/>
          </a:p>
          <a:p>
            <a:pPr eaLnBrk="1" hangingPunct="1">
              <a:lnSpc>
                <a:spcPct val="80000"/>
              </a:lnSpc>
            </a:pPr>
            <a:r>
              <a:rPr lang="en-US" sz="2400" smtClean="0"/>
              <a:t>Will plan in the future</a:t>
            </a:r>
          </a:p>
          <a:p>
            <a:pPr eaLnBrk="1" hangingPunct="1">
              <a:lnSpc>
                <a:spcPct val="80000"/>
              </a:lnSpc>
              <a:buFont typeface="Wingdings" pitchFamily="2" charset="2"/>
              <a:buNone/>
            </a:pPr>
            <a:endParaRPr lang="en-US" sz="2400" smtClean="0"/>
          </a:p>
          <a:p>
            <a:pPr eaLnBrk="1" hangingPunct="1">
              <a:lnSpc>
                <a:spcPct val="80000"/>
              </a:lnSpc>
            </a:pPr>
            <a:r>
              <a:rPr lang="en-US" sz="2400" smtClean="0"/>
              <a:t>At least 12 years of age or older</a:t>
            </a:r>
          </a:p>
        </p:txBody>
      </p:sp>
      <p:sp>
        <p:nvSpPr>
          <p:cNvPr id="70660" name="Rectangle 4"/>
          <p:cNvSpPr>
            <a:spLocks noGrp="1" noChangeArrowheads="1"/>
          </p:cNvSpPr>
          <p:nvPr>
            <p:ph type="body" sz="half" idx="2"/>
          </p:nvPr>
        </p:nvSpPr>
        <p:spPr>
          <a:xfrm>
            <a:off x="4572000" y="914400"/>
            <a:ext cx="4113213" cy="485775"/>
          </a:xfrm>
        </p:spPr>
        <p:txBody>
          <a:bodyPr/>
          <a:lstStyle/>
          <a:p>
            <a:pPr eaLnBrk="1" hangingPunct="1"/>
            <a:r>
              <a:rPr lang="en-US" sz="2400" smtClean="0"/>
              <a:t>Later</a:t>
            </a:r>
          </a:p>
          <a:p>
            <a:pPr eaLnBrk="1" hangingPunct="1">
              <a:buFont typeface="Wingdings" pitchFamily="2" charset="2"/>
              <a:buNone/>
            </a:pPr>
            <a:endParaRPr lang="en-US" sz="1800" smtClean="0"/>
          </a:p>
          <a:p>
            <a:pPr eaLnBrk="1" hangingPunct="1"/>
            <a:r>
              <a:rPr lang="en-US" sz="2400" smtClean="0"/>
              <a:t>During that time, </a:t>
            </a:r>
            <a:r>
              <a:rPr lang="en-US" sz="2400" b="1" i="1" smtClean="0">
                <a:solidFill>
                  <a:schemeClr val="accent2"/>
                </a:solidFill>
              </a:rPr>
              <a:t>or </a:t>
            </a:r>
            <a:r>
              <a:rPr lang="en-US" sz="2400" smtClean="0"/>
              <a:t>then</a:t>
            </a:r>
          </a:p>
          <a:p>
            <a:pPr eaLnBrk="1" hangingPunct="1">
              <a:buFont typeface="Wingdings" pitchFamily="2" charset="2"/>
              <a:buNone/>
            </a:pPr>
            <a:endParaRPr lang="en-US" sz="1800" smtClean="0"/>
          </a:p>
          <a:p>
            <a:pPr eaLnBrk="1" hangingPunct="1"/>
            <a:r>
              <a:rPr lang="en-US" sz="2400" smtClean="0"/>
              <a:t>Worked together</a:t>
            </a:r>
          </a:p>
          <a:p>
            <a:pPr eaLnBrk="1" hangingPunct="1">
              <a:buFont typeface="Wingdings" pitchFamily="2" charset="2"/>
              <a:buNone/>
            </a:pPr>
            <a:endParaRPr lang="en-US" sz="1800" smtClean="0"/>
          </a:p>
          <a:p>
            <a:pPr eaLnBrk="1" hangingPunct="1"/>
            <a:r>
              <a:rPr lang="en-US" sz="2400" smtClean="0"/>
              <a:t>Coverage</a:t>
            </a:r>
            <a:br>
              <a:rPr lang="en-US" sz="2400" smtClean="0"/>
            </a:br>
            <a:endParaRPr lang="en-US" sz="1800" smtClean="0"/>
          </a:p>
          <a:p>
            <a:pPr eaLnBrk="1" hangingPunct="1"/>
            <a:r>
              <a:rPr lang="en-US" sz="2400" smtClean="0"/>
              <a:t>Will plan</a:t>
            </a:r>
            <a:br>
              <a:rPr lang="en-US" sz="2400" smtClean="0"/>
            </a:br>
            <a:endParaRPr lang="en-US" sz="2400" smtClean="0"/>
          </a:p>
          <a:p>
            <a:pPr eaLnBrk="1" hangingPunct="1"/>
            <a:r>
              <a:rPr lang="en-US" sz="2400" smtClean="0"/>
              <a:t>At least 12</a:t>
            </a:r>
            <a:endParaRPr lang="en-US" sz="2400"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 calcmode="lin" valueType="num">
                                      <p:cBhvr additive="base">
                                        <p:cTn id="13"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 calcmode="lin" valueType="num">
                                      <p:cBhvr additive="base">
                                        <p:cTn id="19" dur="500" fill="hold"/>
                                        <p:tgtEl>
                                          <p:spTgt spid="7065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6" end="6"/>
                                            </p:txEl>
                                          </p:spTgt>
                                        </p:tgtEl>
                                        <p:attrNameLst>
                                          <p:attrName>style.visibility</p:attrName>
                                        </p:attrNameLst>
                                      </p:cBhvr>
                                      <p:to>
                                        <p:strVal val="visible"/>
                                      </p:to>
                                    </p:set>
                                    <p:anim calcmode="lin" valueType="num">
                                      <p:cBhvr additive="base">
                                        <p:cTn id="25" dur="500" fill="hold"/>
                                        <p:tgtEl>
                                          <p:spTgt spid="7065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0659">
                                            <p:txEl>
                                              <p:pRg st="8" end="8"/>
                                            </p:txEl>
                                          </p:spTgt>
                                        </p:tgtEl>
                                        <p:attrNameLst>
                                          <p:attrName>style.visibility</p:attrName>
                                        </p:attrNameLst>
                                      </p:cBhvr>
                                      <p:to>
                                        <p:strVal val="visible"/>
                                      </p:to>
                                    </p:set>
                                    <p:anim calcmode="lin" valueType="num">
                                      <p:cBhvr additive="base">
                                        <p:cTn id="31" dur="500" fill="hold"/>
                                        <p:tgtEl>
                                          <p:spTgt spid="7065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065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0659">
                                            <p:txEl>
                                              <p:pRg st="10" end="10"/>
                                            </p:txEl>
                                          </p:spTgt>
                                        </p:tgtEl>
                                        <p:attrNameLst>
                                          <p:attrName>style.visibility</p:attrName>
                                        </p:attrNameLst>
                                      </p:cBhvr>
                                      <p:to>
                                        <p:strVal val="visible"/>
                                      </p:to>
                                    </p:set>
                                    <p:anim calcmode="lin" valueType="num">
                                      <p:cBhvr additive="base">
                                        <p:cTn id="37" dur="500" fill="hold"/>
                                        <p:tgtEl>
                                          <p:spTgt spid="70659">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065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0660">
                                            <p:txEl>
                                              <p:pRg st="0" end="0"/>
                                            </p:txEl>
                                          </p:spTgt>
                                        </p:tgtEl>
                                        <p:attrNameLst>
                                          <p:attrName>style.visibility</p:attrName>
                                        </p:attrNameLst>
                                      </p:cBhvr>
                                      <p:to>
                                        <p:strVal val="visible"/>
                                      </p:to>
                                    </p:set>
                                    <p:anim calcmode="lin" valueType="num">
                                      <p:cBhvr additive="base">
                                        <p:cTn id="43" dur="500" fill="hold"/>
                                        <p:tgtEl>
                                          <p:spTgt spid="70660">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06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0660">
                                            <p:txEl>
                                              <p:pRg st="2" end="2"/>
                                            </p:txEl>
                                          </p:spTgt>
                                        </p:tgtEl>
                                        <p:attrNameLst>
                                          <p:attrName>style.visibility</p:attrName>
                                        </p:attrNameLst>
                                      </p:cBhvr>
                                      <p:to>
                                        <p:strVal val="visible"/>
                                      </p:to>
                                    </p:set>
                                    <p:anim calcmode="lin" valueType="num">
                                      <p:cBhvr additive="base">
                                        <p:cTn id="49" dur="500" fill="hold"/>
                                        <p:tgtEl>
                                          <p:spTgt spid="70660">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06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0660">
                                            <p:txEl>
                                              <p:pRg st="4" end="4"/>
                                            </p:txEl>
                                          </p:spTgt>
                                        </p:tgtEl>
                                        <p:attrNameLst>
                                          <p:attrName>style.visibility</p:attrName>
                                        </p:attrNameLst>
                                      </p:cBhvr>
                                      <p:to>
                                        <p:strVal val="visible"/>
                                      </p:to>
                                    </p:set>
                                    <p:anim calcmode="lin" valueType="num">
                                      <p:cBhvr additive="base">
                                        <p:cTn id="55" dur="500" fill="hold"/>
                                        <p:tgtEl>
                                          <p:spTgt spid="70660">
                                            <p:txEl>
                                              <p:pRg st="4" end="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066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0660">
                                            <p:txEl>
                                              <p:pRg st="6" end="6"/>
                                            </p:txEl>
                                          </p:spTgt>
                                        </p:tgtEl>
                                        <p:attrNameLst>
                                          <p:attrName>style.visibility</p:attrName>
                                        </p:attrNameLst>
                                      </p:cBhvr>
                                      <p:to>
                                        <p:strVal val="visible"/>
                                      </p:to>
                                    </p:set>
                                    <p:anim calcmode="lin" valueType="num">
                                      <p:cBhvr additive="base">
                                        <p:cTn id="61" dur="500" fill="hold"/>
                                        <p:tgtEl>
                                          <p:spTgt spid="70660">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066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70660">
                                            <p:txEl>
                                              <p:pRg st="7" end="7"/>
                                            </p:txEl>
                                          </p:spTgt>
                                        </p:tgtEl>
                                        <p:attrNameLst>
                                          <p:attrName>style.visibility</p:attrName>
                                        </p:attrNameLst>
                                      </p:cBhvr>
                                      <p:to>
                                        <p:strVal val="visible"/>
                                      </p:to>
                                    </p:set>
                                    <p:anim calcmode="lin" valueType="num">
                                      <p:cBhvr additive="base">
                                        <p:cTn id="67" dur="500" fill="hold"/>
                                        <p:tgtEl>
                                          <p:spTgt spid="70660">
                                            <p:txEl>
                                              <p:pRg st="7" end="7"/>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7066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70660">
                                            <p:txEl>
                                              <p:pRg st="8" end="8"/>
                                            </p:txEl>
                                          </p:spTgt>
                                        </p:tgtEl>
                                        <p:attrNameLst>
                                          <p:attrName>style.visibility</p:attrName>
                                        </p:attrNameLst>
                                      </p:cBhvr>
                                      <p:to>
                                        <p:strVal val="visible"/>
                                      </p:to>
                                    </p:set>
                                    <p:anim calcmode="lin" valueType="num">
                                      <p:cBhvr additive="base">
                                        <p:cTn id="73" dur="500" fill="hold"/>
                                        <p:tgtEl>
                                          <p:spTgt spid="70660">
                                            <p:txEl>
                                              <p:pRg st="8" end="8"/>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7066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P spid="7066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pPr eaLnBrk="1" hangingPunct="1"/>
            <a:r>
              <a:rPr lang="en-US" smtClean="0"/>
              <a:t>Unnecessary words -  prepositional phrases</a:t>
            </a:r>
          </a:p>
        </p:txBody>
      </p:sp>
      <p:sp>
        <p:nvSpPr>
          <p:cNvPr id="72707" name="Rectangle 3"/>
          <p:cNvSpPr>
            <a:spLocks noGrp="1" noChangeArrowheads="1"/>
          </p:cNvSpPr>
          <p:nvPr>
            <p:ph type="body" idx="1"/>
          </p:nvPr>
        </p:nvSpPr>
        <p:spPr>
          <a:xfrm>
            <a:off x="457200" y="1758950"/>
            <a:ext cx="8229600" cy="1116013"/>
          </a:xfrm>
        </p:spPr>
        <p:txBody>
          <a:bodyPr/>
          <a:lstStyle/>
          <a:p>
            <a:pPr eaLnBrk="1" hangingPunct="1"/>
            <a:r>
              <a:rPr lang="en-US" smtClean="0"/>
              <a:t>Did you notice that a lot of the previous examples included prepositional phrases? </a:t>
            </a:r>
          </a:p>
          <a:p>
            <a:pPr eaLnBrk="1" hangingPunct="1"/>
            <a:r>
              <a:rPr lang="en-US" smtClean="0"/>
              <a:t>Suspect prepositional phrases as a source of excess words</a:t>
            </a:r>
          </a:p>
          <a:p>
            <a:pPr eaLnBrk="1" hangingPunct="1"/>
            <a:r>
              <a:rPr lang="en-US" smtClean="0"/>
              <a:t>Try to reduce these phrases to one or two 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smtClean="0"/>
              <a:t>Instead of			Use</a:t>
            </a:r>
          </a:p>
        </p:txBody>
      </p:sp>
      <p:sp>
        <p:nvSpPr>
          <p:cNvPr id="74755" name="Rectangle 3"/>
          <p:cNvSpPr>
            <a:spLocks noGrp="1" noChangeArrowheads="1"/>
          </p:cNvSpPr>
          <p:nvPr>
            <p:ph type="body" sz="half" idx="1"/>
          </p:nvPr>
        </p:nvSpPr>
        <p:spPr>
          <a:xfrm>
            <a:off x="381000" y="1143000"/>
            <a:ext cx="4035425" cy="565150"/>
          </a:xfrm>
        </p:spPr>
        <p:txBody>
          <a:bodyPr/>
          <a:lstStyle/>
          <a:p>
            <a:pPr eaLnBrk="1" hangingPunct="1"/>
            <a:r>
              <a:rPr lang="en-US" sz="2600" smtClean="0"/>
              <a:t>For the purpose of</a:t>
            </a:r>
          </a:p>
          <a:p>
            <a:pPr eaLnBrk="1" hangingPunct="1"/>
            <a:endParaRPr lang="en-US" sz="2600" smtClean="0"/>
          </a:p>
          <a:p>
            <a:pPr eaLnBrk="1" hangingPunct="1"/>
            <a:r>
              <a:rPr lang="en-US" sz="2600" smtClean="0"/>
              <a:t>At this point in time</a:t>
            </a:r>
          </a:p>
          <a:p>
            <a:pPr eaLnBrk="1" hangingPunct="1"/>
            <a:endParaRPr lang="en-US" sz="2600" smtClean="0"/>
          </a:p>
          <a:p>
            <a:pPr eaLnBrk="1" hangingPunct="1"/>
            <a:r>
              <a:rPr lang="en-US" sz="2600" smtClean="0"/>
              <a:t>In relation to</a:t>
            </a:r>
          </a:p>
          <a:p>
            <a:pPr eaLnBrk="1" hangingPunct="1"/>
            <a:endParaRPr lang="en-US" sz="2600" smtClean="0"/>
          </a:p>
          <a:p>
            <a:pPr eaLnBrk="1" hangingPunct="1"/>
            <a:r>
              <a:rPr lang="en-US" sz="2600" smtClean="0"/>
              <a:t>On the grounds that</a:t>
            </a:r>
          </a:p>
          <a:p>
            <a:pPr eaLnBrk="1" hangingPunct="1"/>
            <a:endParaRPr lang="en-US" sz="2600" smtClean="0"/>
          </a:p>
          <a:p>
            <a:pPr eaLnBrk="1" hangingPunct="1"/>
            <a:r>
              <a:rPr lang="en-US" sz="2600" smtClean="0"/>
              <a:t>On a monthly basis</a:t>
            </a:r>
          </a:p>
        </p:txBody>
      </p:sp>
      <p:sp>
        <p:nvSpPr>
          <p:cNvPr id="74756" name="Rectangle 4"/>
          <p:cNvSpPr>
            <a:spLocks noGrp="1" noChangeArrowheads="1"/>
          </p:cNvSpPr>
          <p:nvPr>
            <p:ph type="body" sz="half" idx="2"/>
          </p:nvPr>
        </p:nvSpPr>
        <p:spPr>
          <a:xfrm>
            <a:off x="4648200" y="1143000"/>
            <a:ext cx="4037013" cy="565150"/>
          </a:xfrm>
        </p:spPr>
        <p:txBody>
          <a:bodyPr/>
          <a:lstStyle/>
          <a:p>
            <a:pPr eaLnBrk="1" hangingPunct="1"/>
            <a:r>
              <a:rPr lang="en-US" sz="2600" smtClean="0"/>
              <a:t>For, to</a:t>
            </a:r>
          </a:p>
          <a:p>
            <a:pPr eaLnBrk="1" hangingPunct="1"/>
            <a:endParaRPr lang="en-US" sz="2600" smtClean="0"/>
          </a:p>
          <a:p>
            <a:pPr eaLnBrk="1" hangingPunct="1"/>
            <a:r>
              <a:rPr lang="en-US" sz="2600" smtClean="0"/>
              <a:t>Now</a:t>
            </a:r>
          </a:p>
          <a:p>
            <a:pPr eaLnBrk="1" hangingPunct="1"/>
            <a:endParaRPr lang="en-US" sz="2600" smtClean="0"/>
          </a:p>
          <a:p>
            <a:pPr eaLnBrk="1" hangingPunct="1"/>
            <a:r>
              <a:rPr lang="en-US" sz="2600" smtClean="0"/>
              <a:t>About, in, with</a:t>
            </a:r>
          </a:p>
          <a:p>
            <a:pPr eaLnBrk="1" hangingPunct="1"/>
            <a:endParaRPr lang="en-US" sz="2600" smtClean="0"/>
          </a:p>
          <a:p>
            <a:pPr eaLnBrk="1" hangingPunct="1"/>
            <a:r>
              <a:rPr lang="en-US" sz="2600" smtClean="0"/>
              <a:t>Because</a:t>
            </a:r>
          </a:p>
          <a:p>
            <a:pPr eaLnBrk="1" hangingPunct="1"/>
            <a:endParaRPr lang="en-US" sz="2600" smtClean="0"/>
          </a:p>
          <a:p>
            <a:pPr eaLnBrk="1" hangingPunct="1"/>
            <a:r>
              <a:rPr lang="en-US" sz="2600" smtClean="0"/>
              <a:t>Monthly</a:t>
            </a:r>
          </a:p>
          <a:p>
            <a:pPr eaLnBrk="1" hangingPunct="1"/>
            <a:endParaRPr lang="en-US" sz="2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anim calcmode="lin" valueType="num">
                                      <p:cBhvr additive="base">
                                        <p:cTn id="13" dur="500" fill="hold"/>
                                        <p:tgtEl>
                                          <p:spTgt spid="747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4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 calcmode="lin" valueType="num">
                                      <p:cBhvr additive="base">
                                        <p:cTn id="19" dur="500" fill="hold"/>
                                        <p:tgtEl>
                                          <p:spTgt spid="7475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47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55">
                                            <p:txEl>
                                              <p:pRg st="6" end="6"/>
                                            </p:txEl>
                                          </p:spTgt>
                                        </p:tgtEl>
                                        <p:attrNameLst>
                                          <p:attrName>style.visibility</p:attrName>
                                        </p:attrNameLst>
                                      </p:cBhvr>
                                      <p:to>
                                        <p:strVal val="visible"/>
                                      </p:to>
                                    </p:set>
                                    <p:anim calcmode="lin" valueType="num">
                                      <p:cBhvr additive="base">
                                        <p:cTn id="25" dur="500" fill="hold"/>
                                        <p:tgtEl>
                                          <p:spTgt spid="7475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47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4755">
                                            <p:txEl>
                                              <p:pRg st="8" end="8"/>
                                            </p:txEl>
                                          </p:spTgt>
                                        </p:tgtEl>
                                        <p:attrNameLst>
                                          <p:attrName>style.visibility</p:attrName>
                                        </p:attrNameLst>
                                      </p:cBhvr>
                                      <p:to>
                                        <p:strVal val="visible"/>
                                      </p:to>
                                    </p:set>
                                    <p:anim calcmode="lin" valueType="num">
                                      <p:cBhvr additive="base">
                                        <p:cTn id="31" dur="500" fill="hold"/>
                                        <p:tgtEl>
                                          <p:spTgt spid="74755">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47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4756">
                                            <p:txEl>
                                              <p:pRg st="0" end="0"/>
                                            </p:txEl>
                                          </p:spTgt>
                                        </p:tgtEl>
                                        <p:attrNameLst>
                                          <p:attrName>style.visibility</p:attrName>
                                        </p:attrNameLst>
                                      </p:cBhvr>
                                      <p:to>
                                        <p:strVal val="visible"/>
                                      </p:to>
                                    </p:set>
                                    <p:anim calcmode="lin" valueType="num">
                                      <p:cBhvr additive="base">
                                        <p:cTn id="37" dur="500" fill="hold"/>
                                        <p:tgtEl>
                                          <p:spTgt spid="7475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47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4756">
                                            <p:txEl>
                                              <p:pRg st="2" end="2"/>
                                            </p:txEl>
                                          </p:spTgt>
                                        </p:tgtEl>
                                        <p:attrNameLst>
                                          <p:attrName>style.visibility</p:attrName>
                                        </p:attrNameLst>
                                      </p:cBhvr>
                                      <p:to>
                                        <p:strVal val="visible"/>
                                      </p:to>
                                    </p:set>
                                    <p:anim calcmode="lin" valueType="num">
                                      <p:cBhvr additive="base">
                                        <p:cTn id="43" dur="500" fill="hold"/>
                                        <p:tgtEl>
                                          <p:spTgt spid="7475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47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4756">
                                            <p:txEl>
                                              <p:pRg st="4" end="4"/>
                                            </p:txEl>
                                          </p:spTgt>
                                        </p:tgtEl>
                                        <p:attrNameLst>
                                          <p:attrName>style.visibility</p:attrName>
                                        </p:attrNameLst>
                                      </p:cBhvr>
                                      <p:to>
                                        <p:strVal val="visible"/>
                                      </p:to>
                                    </p:set>
                                    <p:anim calcmode="lin" valueType="num">
                                      <p:cBhvr additive="base">
                                        <p:cTn id="49" dur="500" fill="hold"/>
                                        <p:tgtEl>
                                          <p:spTgt spid="74756">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475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4756">
                                            <p:txEl>
                                              <p:pRg st="6" end="6"/>
                                            </p:txEl>
                                          </p:spTgt>
                                        </p:tgtEl>
                                        <p:attrNameLst>
                                          <p:attrName>style.visibility</p:attrName>
                                        </p:attrNameLst>
                                      </p:cBhvr>
                                      <p:to>
                                        <p:strVal val="visible"/>
                                      </p:to>
                                    </p:set>
                                    <p:anim calcmode="lin" valueType="num">
                                      <p:cBhvr additive="base">
                                        <p:cTn id="55" dur="500" fill="hold"/>
                                        <p:tgtEl>
                                          <p:spTgt spid="74756">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475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4756">
                                            <p:txEl>
                                              <p:pRg st="8" end="8"/>
                                            </p:txEl>
                                          </p:spTgt>
                                        </p:tgtEl>
                                        <p:attrNameLst>
                                          <p:attrName>style.visibility</p:attrName>
                                        </p:attrNameLst>
                                      </p:cBhvr>
                                      <p:to>
                                        <p:strVal val="visible"/>
                                      </p:to>
                                    </p:set>
                                    <p:anim calcmode="lin" valueType="num">
                                      <p:cBhvr additive="base">
                                        <p:cTn id="61" dur="500" fill="hold"/>
                                        <p:tgtEl>
                                          <p:spTgt spid="74756">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475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P spid="7475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smtClean="0"/>
              <a:t>Excess words - hidden verbs</a:t>
            </a:r>
          </a:p>
        </p:txBody>
      </p:sp>
      <p:sp>
        <p:nvSpPr>
          <p:cNvPr id="76803" name="Rectangle 3"/>
          <p:cNvSpPr>
            <a:spLocks noGrp="1" noChangeArrowheads="1"/>
          </p:cNvSpPr>
          <p:nvPr>
            <p:ph type="body" idx="1"/>
          </p:nvPr>
        </p:nvSpPr>
        <p:spPr>
          <a:xfrm>
            <a:off x="534988" y="1601788"/>
            <a:ext cx="8080375" cy="1689100"/>
          </a:xfrm>
        </p:spPr>
        <p:txBody>
          <a:bodyPr/>
          <a:lstStyle/>
          <a:p>
            <a:pPr eaLnBrk="1" hangingPunct="1"/>
            <a:r>
              <a:rPr lang="en-US" b="1" smtClean="0"/>
              <a:t>Hidden verbs are verbs disguised as nouns.  They are generally longer than their true verb forms.</a:t>
            </a:r>
          </a:p>
          <a:p>
            <a:pPr eaLnBrk="1" hangingPunct="1"/>
            <a:r>
              <a:rPr lang="en-US" b="1" smtClean="0"/>
              <a:t>Hidden verbs are very common in bureaucratic writing.</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sz="4000" smtClean="0"/>
              <a:t>Avoid Verbs Disguised as Nouns</a:t>
            </a:r>
          </a:p>
        </p:txBody>
      </p:sp>
      <p:sp>
        <p:nvSpPr>
          <p:cNvPr id="203779" name="Text Box 3"/>
          <p:cNvSpPr txBox="1">
            <a:spLocks noChangeArrowheads="1"/>
          </p:cNvSpPr>
          <p:nvPr/>
        </p:nvSpPr>
        <p:spPr bwMode="auto">
          <a:xfrm>
            <a:off x="415925" y="1477963"/>
            <a:ext cx="3775075" cy="3925887"/>
          </a:xfrm>
          <a:prstGeom prst="rect">
            <a:avLst/>
          </a:prstGeom>
          <a:noFill/>
          <a:ln w="9525">
            <a:noFill/>
            <a:miter lim="800000"/>
            <a:headEnd/>
            <a:tailEnd/>
          </a:ln>
          <a:effectLst/>
        </p:spPr>
        <p:txBody>
          <a:bodyPr>
            <a:spAutoFit/>
          </a:bodyPr>
          <a:lstStyle/>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Conduct an analysis</a:t>
            </a:r>
            <a:br>
              <a:rPr lang="en-US" sz="2400">
                <a:effectLst>
                  <a:outerShdw blurRad="38100" dist="38100" dir="2700000" algn="tl">
                    <a:srgbClr val="C0C0C0"/>
                  </a:outerShdw>
                </a:effectLst>
                <a:latin typeface="Times New Roman" pitchFamily="18" charset="0"/>
              </a:rPr>
            </a:br>
            <a:r>
              <a:rPr lang="en-US" sz="2400">
                <a:effectLst>
                  <a:outerShdw blurRad="38100" dist="38100" dir="2700000" algn="tl">
                    <a:srgbClr val="C0C0C0"/>
                  </a:outerShdw>
                </a:effectLst>
                <a:latin typeface="Times New Roman" pitchFamily="18" charset="0"/>
              </a:rPr>
              <a:t>	</a:t>
            </a:r>
          </a:p>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Present a report</a:t>
            </a:r>
          </a:p>
          <a:p>
            <a:pPr eaLnBrk="0" hangingPunct="0">
              <a:buClr>
                <a:schemeClr val="accent1"/>
              </a:buClr>
              <a:buFont typeface="Wingdings" pitchFamily="2" charset="2"/>
              <a:buNone/>
              <a:defRPr/>
            </a:pPr>
            <a:r>
              <a:rPr lang="en-US" sz="2400">
                <a:effectLst>
                  <a:outerShdw blurRad="38100" dist="38100" dir="2700000" algn="tl">
                    <a:srgbClr val="C0C0C0"/>
                  </a:outerShdw>
                </a:effectLst>
                <a:latin typeface="Times New Roman" pitchFamily="18" charset="0"/>
              </a:rPr>
              <a:t>	</a:t>
            </a:r>
          </a:p>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Do an assessment</a:t>
            </a:r>
            <a:br>
              <a:rPr lang="en-US" sz="2400">
                <a:effectLst>
                  <a:outerShdw blurRad="38100" dist="38100" dir="2700000" algn="tl">
                    <a:srgbClr val="C0C0C0"/>
                  </a:outerShdw>
                </a:effectLst>
                <a:latin typeface="Times New Roman" pitchFamily="18" charset="0"/>
              </a:rPr>
            </a:br>
            <a:endParaRPr lang="en-US" sz="2400">
              <a:effectLst>
                <a:outerShdw blurRad="38100" dist="38100" dir="2700000" algn="tl">
                  <a:srgbClr val="C0C0C0"/>
                </a:outerShdw>
              </a:effectLst>
              <a:latin typeface="Times New Roman" pitchFamily="18" charset="0"/>
            </a:endParaRPr>
          </a:p>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Provide assistance</a:t>
            </a:r>
          </a:p>
          <a:p>
            <a:pPr eaLnBrk="0" hangingPunct="0">
              <a:buClr>
                <a:schemeClr val="accent1"/>
              </a:buClr>
              <a:buFont typeface="Wingdings" pitchFamily="2" charset="2"/>
              <a:buChar char="§"/>
              <a:defRPr/>
            </a:pPr>
            <a:endParaRPr lang="en-US" sz="2400">
              <a:effectLst>
                <a:outerShdw blurRad="38100" dist="38100" dir="2700000" algn="tl">
                  <a:srgbClr val="C0C0C0"/>
                </a:outerShdw>
              </a:effectLst>
              <a:latin typeface="Times New Roman" pitchFamily="18" charset="0"/>
            </a:endParaRPr>
          </a:p>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Came to the conclusion of</a:t>
            </a:r>
          </a:p>
          <a:p>
            <a:pPr eaLnBrk="0" hangingPunct="0">
              <a:spcBef>
                <a:spcPct val="50000"/>
              </a:spcBef>
              <a:defRPr/>
            </a:pPr>
            <a:endParaRPr lang="en-US" sz="2400">
              <a:latin typeface="Times New Roman" pitchFamily="18" charset="0"/>
            </a:endParaRPr>
          </a:p>
        </p:txBody>
      </p:sp>
      <p:sp>
        <p:nvSpPr>
          <p:cNvPr id="92163" name="Text Box 4"/>
          <p:cNvSpPr txBox="1">
            <a:spLocks noChangeArrowheads="1"/>
          </p:cNvSpPr>
          <p:nvPr/>
        </p:nvSpPr>
        <p:spPr bwMode="auto">
          <a:xfrm>
            <a:off x="5326063" y="2003425"/>
            <a:ext cx="3038475" cy="457200"/>
          </a:xfrm>
          <a:prstGeom prst="rect">
            <a:avLst/>
          </a:prstGeom>
          <a:noFill/>
          <a:ln w="9525">
            <a:noFill/>
            <a:miter lim="800000"/>
            <a:headEnd/>
            <a:tailEnd/>
          </a:ln>
        </p:spPr>
        <p:txBody>
          <a:bodyPr>
            <a:spAutoFit/>
          </a:bodyPr>
          <a:lstStyle/>
          <a:p>
            <a:pPr eaLnBrk="0" hangingPunct="0">
              <a:spcBef>
                <a:spcPct val="50000"/>
              </a:spcBef>
            </a:pPr>
            <a:endParaRPr lang="en-US" sz="2400"/>
          </a:p>
        </p:txBody>
      </p:sp>
      <p:sp>
        <p:nvSpPr>
          <p:cNvPr id="203781" name="Text Box 5"/>
          <p:cNvSpPr txBox="1">
            <a:spLocks noChangeArrowheads="1"/>
          </p:cNvSpPr>
          <p:nvPr/>
        </p:nvSpPr>
        <p:spPr bwMode="auto">
          <a:xfrm>
            <a:off x="4948238" y="1533525"/>
            <a:ext cx="3832225" cy="3378200"/>
          </a:xfrm>
          <a:prstGeom prst="rect">
            <a:avLst/>
          </a:prstGeom>
          <a:noFill/>
          <a:ln w="9525">
            <a:noFill/>
            <a:miter lim="800000"/>
            <a:headEnd/>
            <a:tailEnd/>
          </a:ln>
          <a:effectLst/>
        </p:spPr>
        <p:txBody>
          <a:bodyPr>
            <a:spAutoFit/>
          </a:bodyPr>
          <a:lstStyle/>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Analyze</a:t>
            </a:r>
            <a:br>
              <a:rPr lang="en-US" sz="2400">
                <a:effectLst>
                  <a:outerShdw blurRad="38100" dist="38100" dir="2700000" algn="tl">
                    <a:srgbClr val="C0C0C0"/>
                  </a:outerShdw>
                </a:effectLst>
                <a:latin typeface="Times New Roman" pitchFamily="18" charset="0"/>
              </a:rPr>
            </a:br>
            <a:endParaRPr lang="en-US" sz="2400">
              <a:effectLst>
                <a:outerShdw blurRad="38100" dist="38100" dir="2700000" algn="tl">
                  <a:srgbClr val="C0C0C0"/>
                </a:outerShdw>
              </a:effectLst>
              <a:latin typeface="Times New Roman" pitchFamily="18" charset="0"/>
            </a:endParaRPr>
          </a:p>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Report</a:t>
            </a:r>
            <a:br>
              <a:rPr lang="en-US" sz="2400">
                <a:effectLst>
                  <a:outerShdw blurRad="38100" dist="38100" dir="2700000" algn="tl">
                    <a:srgbClr val="C0C0C0"/>
                  </a:outerShdw>
                </a:effectLst>
                <a:latin typeface="Times New Roman" pitchFamily="18" charset="0"/>
              </a:rPr>
            </a:br>
            <a:endParaRPr lang="en-US" sz="2400">
              <a:effectLst>
                <a:outerShdw blurRad="38100" dist="38100" dir="2700000" algn="tl">
                  <a:srgbClr val="C0C0C0"/>
                </a:outerShdw>
              </a:effectLst>
              <a:latin typeface="Times New Roman" pitchFamily="18" charset="0"/>
            </a:endParaRPr>
          </a:p>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Assess</a:t>
            </a:r>
            <a:br>
              <a:rPr lang="en-US" sz="2400">
                <a:effectLst>
                  <a:outerShdw blurRad="38100" dist="38100" dir="2700000" algn="tl">
                    <a:srgbClr val="C0C0C0"/>
                  </a:outerShdw>
                </a:effectLst>
                <a:latin typeface="Times New Roman" pitchFamily="18" charset="0"/>
              </a:rPr>
            </a:br>
            <a:endParaRPr lang="en-US" sz="2400">
              <a:effectLst>
                <a:outerShdw blurRad="38100" dist="38100" dir="2700000" algn="tl">
                  <a:srgbClr val="C0C0C0"/>
                </a:outerShdw>
              </a:effectLst>
              <a:latin typeface="Times New Roman" pitchFamily="18" charset="0"/>
            </a:endParaRPr>
          </a:p>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Help/Assist</a:t>
            </a:r>
          </a:p>
          <a:p>
            <a:pPr eaLnBrk="0" hangingPunct="0">
              <a:buClr>
                <a:schemeClr val="accent1"/>
              </a:buClr>
              <a:buFont typeface="Wingdings" pitchFamily="2" charset="2"/>
              <a:buChar char="§"/>
              <a:defRPr/>
            </a:pPr>
            <a:endParaRPr lang="en-US" sz="2400">
              <a:effectLst>
                <a:outerShdw blurRad="38100" dist="38100" dir="2700000" algn="tl">
                  <a:srgbClr val="C0C0C0"/>
                </a:outerShdw>
              </a:effectLst>
              <a:latin typeface="Times New Roman" pitchFamily="18" charset="0"/>
            </a:endParaRPr>
          </a:p>
          <a:p>
            <a:pPr eaLnBrk="0" hangingPunct="0">
              <a:buClr>
                <a:schemeClr val="accent1"/>
              </a:buClr>
              <a:buFont typeface="Wingdings" pitchFamily="2" charset="2"/>
              <a:buChar char="§"/>
              <a:defRPr/>
            </a:pPr>
            <a:r>
              <a:rPr lang="en-US" sz="2400">
                <a:effectLst>
                  <a:outerShdw blurRad="38100" dist="38100" dir="2700000" algn="tl">
                    <a:srgbClr val="C0C0C0"/>
                  </a:outerShdw>
                </a:effectLst>
                <a:latin typeface="Times New Roman" pitchFamily="18" charset="0"/>
              </a:rPr>
              <a:t> Concluded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781">
                                            <p:txEl>
                                              <p:pRg st="0" end="0"/>
                                            </p:txEl>
                                          </p:spTgt>
                                        </p:tgtEl>
                                        <p:attrNameLst>
                                          <p:attrName>style.visibility</p:attrName>
                                        </p:attrNameLst>
                                      </p:cBhvr>
                                      <p:to>
                                        <p:strVal val="visible"/>
                                      </p:to>
                                    </p:set>
                                    <p:anim calcmode="lin" valueType="num">
                                      <p:cBhvr additive="base">
                                        <p:cTn id="7" dur="500" fill="hold"/>
                                        <p:tgtEl>
                                          <p:spTgt spid="20378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3781">
                                            <p:txEl>
                                              <p:pRg st="1" end="1"/>
                                            </p:txEl>
                                          </p:spTgt>
                                        </p:tgtEl>
                                        <p:attrNameLst>
                                          <p:attrName>style.visibility</p:attrName>
                                        </p:attrNameLst>
                                      </p:cBhvr>
                                      <p:to>
                                        <p:strVal val="visible"/>
                                      </p:to>
                                    </p:set>
                                    <p:anim calcmode="lin" valueType="num">
                                      <p:cBhvr additive="base">
                                        <p:cTn id="13" dur="500" fill="hold"/>
                                        <p:tgtEl>
                                          <p:spTgt spid="20378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37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3781">
                                            <p:txEl>
                                              <p:pRg st="2" end="2"/>
                                            </p:txEl>
                                          </p:spTgt>
                                        </p:tgtEl>
                                        <p:attrNameLst>
                                          <p:attrName>style.visibility</p:attrName>
                                        </p:attrNameLst>
                                      </p:cBhvr>
                                      <p:to>
                                        <p:strVal val="visible"/>
                                      </p:to>
                                    </p:set>
                                    <p:anim calcmode="lin" valueType="num">
                                      <p:cBhvr additive="base">
                                        <p:cTn id="19" dur="500" fill="hold"/>
                                        <p:tgtEl>
                                          <p:spTgt spid="20378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37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03781">
                                            <p:txEl>
                                              <p:pRg st="3" end="3"/>
                                            </p:txEl>
                                          </p:spTgt>
                                        </p:tgtEl>
                                        <p:attrNameLst>
                                          <p:attrName>style.visibility</p:attrName>
                                        </p:attrNameLst>
                                      </p:cBhvr>
                                      <p:to>
                                        <p:strVal val="visible"/>
                                      </p:to>
                                    </p:set>
                                    <p:anim calcmode="lin" valueType="num">
                                      <p:cBhvr additive="base">
                                        <p:cTn id="25" dur="500" fill="hold"/>
                                        <p:tgtEl>
                                          <p:spTgt spid="20378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78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203781">
                                            <p:txEl>
                                              <p:pRg st="5" end="5"/>
                                            </p:txEl>
                                          </p:spTgt>
                                        </p:tgtEl>
                                        <p:attrNameLst>
                                          <p:attrName>style.visibility</p:attrName>
                                        </p:attrNameLst>
                                      </p:cBhvr>
                                      <p:to>
                                        <p:strVal val="visible"/>
                                      </p:to>
                                    </p:set>
                                    <p:anim calcmode="lin" valueType="num">
                                      <p:cBhvr additive="base">
                                        <p:cTn id="31" dur="500" fill="hold"/>
                                        <p:tgtEl>
                                          <p:spTgt spid="20378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378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3800" smtClean="0"/>
              <a:t>Presentation Outline</a:t>
            </a:r>
          </a:p>
        </p:txBody>
      </p:sp>
      <p:sp>
        <p:nvSpPr>
          <p:cNvPr id="21506" name="Rectangle 3"/>
          <p:cNvSpPr>
            <a:spLocks noGrp="1" noChangeArrowheads="1"/>
          </p:cNvSpPr>
          <p:nvPr>
            <p:ph type="body" idx="1"/>
          </p:nvPr>
        </p:nvSpPr>
        <p:spPr/>
        <p:txBody>
          <a:bodyPr/>
          <a:lstStyle/>
          <a:p>
            <a:pPr marL="571500" indent="-571500" eaLnBrk="1" hangingPunct="1"/>
            <a:r>
              <a:rPr lang="en-US" sz="2800" b="1" smtClean="0"/>
              <a:t>Background</a:t>
            </a:r>
          </a:p>
          <a:p>
            <a:pPr marL="839788" lvl="1" indent="-495300" eaLnBrk="1" hangingPunct="1">
              <a:buFont typeface="Wingdings" pitchFamily="2" charset="2"/>
              <a:buChar char="n"/>
            </a:pPr>
            <a:r>
              <a:rPr lang="en-US" b="1" smtClean="0"/>
              <a:t>How people use the web</a:t>
            </a:r>
          </a:p>
          <a:p>
            <a:pPr marL="839788" lvl="1" indent="-495300" eaLnBrk="1" hangingPunct="1">
              <a:buFont typeface="Wingdings" pitchFamily="2" charset="2"/>
              <a:buChar char="n"/>
            </a:pPr>
            <a:r>
              <a:rPr lang="en-US" b="1" smtClean="0"/>
              <a:t>Why people use the web</a:t>
            </a:r>
          </a:p>
          <a:p>
            <a:pPr marL="1090613" lvl="2" indent="-419100" eaLnBrk="1" hangingPunct="1"/>
            <a:r>
              <a:rPr lang="en-US" b="1" smtClean="0"/>
              <a:t>Who are your customers or audience</a:t>
            </a:r>
          </a:p>
          <a:p>
            <a:pPr marL="571500" indent="-571500" eaLnBrk="1" hangingPunct="1"/>
            <a:r>
              <a:rPr lang="en-US" sz="2800" b="1" smtClean="0"/>
              <a:t>Writing for the web</a:t>
            </a:r>
          </a:p>
          <a:p>
            <a:pPr marL="839788" lvl="1" indent="-495300" eaLnBrk="1" hangingPunct="1">
              <a:buFont typeface="Wingdings" pitchFamily="2" charset="2"/>
              <a:buChar char="n"/>
            </a:pPr>
            <a:r>
              <a:rPr lang="en-US" b="1" smtClean="0"/>
              <a:t>The difference between print and web writing</a:t>
            </a:r>
          </a:p>
          <a:p>
            <a:pPr marL="839788" lvl="1" indent="-495300" eaLnBrk="1" hangingPunct="1">
              <a:buFont typeface="Wingdings" pitchFamily="2" charset="2"/>
              <a:buChar char="n"/>
            </a:pPr>
            <a:r>
              <a:rPr lang="en-US" b="1" smtClean="0"/>
              <a:t>Plain language techniques</a:t>
            </a:r>
          </a:p>
          <a:p>
            <a:pPr marL="839788" lvl="1" indent="-495300" eaLnBrk="1" hangingPunct="1">
              <a:buFont typeface="Wingdings" pitchFamily="2" charset="2"/>
              <a:buChar char="n"/>
            </a:pPr>
            <a:endParaRPr lang="en-US" b="1"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eaLnBrk="1" hangingPunct="1"/>
            <a:r>
              <a:rPr lang="en-US" smtClean="0"/>
              <a:t>Excess words – unnecessary  modifiers</a:t>
            </a:r>
          </a:p>
        </p:txBody>
      </p:sp>
      <p:sp>
        <p:nvSpPr>
          <p:cNvPr id="80899" name="Rectangle 3"/>
          <p:cNvSpPr>
            <a:spLocks noGrp="1" noChangeArrowheads="1"/>
          </p:cNvSpPr>
          <p:nvPr>
            <p:ph type="body" idx="1"/>
          </p:nvPr>
        </p:nvSpPr>
        <p:spPr>
          <a:xfrm>
            <a:off x="457200" y="1758950"/>
            <a:ext cx="8229600" cy="1116013"/>
          </a:xfrm>
        </p:spPr>
        <p:txBody>
          <a:bodyPr/>
          <a:lstStyle/>
          <a:p>
            <a:pPr eaLnBrk="1" hangingPunct="1"/>
            <a:r>
              <a:rPr lang="en-US" b="1" smtClean="0"/>
              <a:t>English speakers use many excess modifiers in our writing and in our speech.</a:t>
            </a:r>
          </a:p>
          <a:p>
            <a:pPr eaLnBrk="1" hangingPunct="1"/>
            <a:r>
              <a:rPr lang="en-US" b="1" smtClean="0"/>
              <a:t>They pad our writing, and often don’t make sense.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smtClean="0"/>
              <a:t>Common excess modifiers</a:t>
            </a:r>
          </a:p>
        </p:txBody>
      </p:sp>
      <p:sp>
        <p:nvSpPr>
          <p:cNvPr id="82947" name="Rectangle 3"/>
          <p:cNvSpPr>
            <a:spLocks noGrp="1" noChangeArrowheads="1"/>
          </p:cNvSpPr>
          <p:nvPr>
            <p:ph type="body" idx="1"/>
          </p:nvPr>
        </p:nvSpPr>
        <p:spPr>
          <a:xfrm>
            <a:off x="457200" y="1600200"/>
            <a:ext cx="8229600" cy="882650"/>
          </a:xfrm>
        </p:spPr>
        <p:txBody>
          <a:bodyPr/>
          <a:lstStyle/>
          <a:p>
            <a:pPr eaLnBrk="1" hangingPunct="1">
              <a:buFont typeface="Wingdings" pitchFamily="2" charset="2"/>
              <a:buNone/>
            </a:pPr>
            <a:r>
              <a:rPr lang="en-US" smtClean="0"/>
              <a:t>Absolutely, completely, totally, really, very</a:t>
            </a:r>
          </a:p>
        </p:txBody>
      </p:sp>
      <p:sp>
        <p:nvSpPr>
          <p:cNvPr id="82948" name="Text Box 4"/>
          <p:cNvSpPr txBox="1">
            <a:spLocks noChangeArrowheads="1"/>
          </p:cNvSpPr>
          <p:nvPr/>
        </p:nvSpPr>
        <p:spPr bwMode="auto">
          <a:xfrm>
            <a:off x="457200" y="2971800"/>
            <a:ext cx="8077200" cy="946150"/>
          </a:xfrm>
          <a:prstGeom prst="rect">
            <a:avLst/>
          </a:prstGeom>
          <a:noFill/>
          <a:ln w="9525">
            <a:noFill/>
            <a:miter lim="800000"/>
            <a:headEnd/>
            <a:tailEnd/>
          </a:ln>
        </p:spPr>
        <p:txBody>
          <a:bodyPr>
            <a:spAutoFit/>
          </a:bodyPr>
          <a:lstStyle/>
          <a:p>
            <a:pPr>
              <a:spcBef>
                <a:spcPct val="20000"/>
              </a:spcBef>
            </a:pPr>
            <a:r>
              <a:rPr lang="en-US" sz="2800"/>
              <a:t>Eliminate them. If the resulting wording doesn’t convey your meaning, pick a stronger word.</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8"/>
                                        </p:tgtEl>
                                        <p:attrNameLst>
                                          <p:attrName>style.visibility</p:attrName>
                                        </p:attrNameLst>
                                      </p:cBhvr>
                                      <p:to>
                                        <p:strVal val="visible"/>
                                      </p:to>
                                    </p:set>
                                    <p:anim calcmode="lin" valueType="num">
                                      <p:cBhvr additive="base">
                                        <p:cTn id="13" dur="500" fill="hold"/>
                                        <p:tgtEl>
                                          <p:spTgt spid="82948"/>
                                        </p:tgtEl>
                                        <p:attrNameLst>
                                          <p:attrName>ppt_x</p:attrName>
                                        </p:attrNameLst>
                                      </p:cBhvr>
                                      <p:tavLst>
                                        <p:tav tm="0">
                                          <p:val>
                                            <p:strVal val="0-#ppt_w/2"/>
                                          </p:val>
                                        </p:tav>
                                        <p:tav tm="100000">
                                          <p:val>
                                            <p:strVal val="#ppt_x"/>
                                          </p:val>
                                        </p:tav>
                                      </p:tavLst>
                                    </p:anim>
                                    <p:anim calcmode="lin" valueType="num">
                                      <p:cBhvr additive="base">
                                        <p:cTn id="14" dur="500" fill="hold"/>
                                        <p:tgtEl>
                                          <p:spTgt spid="829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P spid="8294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457200" y="277813"/>
            <a:ext cx="8229600" cy="298450"/>
          </a:xfrm>
        </p:spPr>
        <p:txBody>
          <a:bodyPr/>
          <a:lstStyle/>
          <a:p>
            <a:pPr eaLnBrk="1" hangingPunct="1"/>
            <a:endParaRPr lang="en-US" smtClean="0"/>
          </a:p>
        </p:txBody>
      </p:sp>
      <p:sp>
        <p:nvSpPr>
          <p:cNvPr id="84995" name="Rectangle 3"/>
          <p:cNvSpPr>
            <a:spLocks noGrp="1" noChangeArrowheads="1"/>
          </p:cNvSpPr>
          <p:nvPr>
            <p:ph type="body" idx="1"/>
          </p:nvPr>
        </p:nvSpPr>
        <p:spPr>
          <a:xfrm>
            <a:off x="546100" y="838200"/>
            <a:ext cx="8050213" cy="1143000"/>
          </a:xfrm>
        </p:spPr>
        <p:txBody>
          <a:bodyPr/>
          <a:lstStyle/>
          <a:p>
            <a:pPr eaLnBrk="1" hangingPunct="1"/>
            <a:r>
              <a:rPr lang="en-US" smtClean="0"/>
              <a:t>It is </a:t>
            </a:r>
            <a:r>
              <a:rPr lang="en-US" smtClean="0">
                <a:solidFill>
                  <a:schemeClr val="hlink"/>
                </a:solidFill>
              </a:rPr>
              <a:t>absolutely</a:t>
            </a:r>
            <a:r>
              <a:rPr lang="en-US" smtClean="0"/>
              <a:t> essential that you contact me at once.</a:t>
            </a:r>
          </a:p>
          <a:p>
            <a:pPr eaLnBrk="1" hangingPunct="1"/>
            <a:r>
              <a:rPr lang="en-US" smtClean="0"/>
              <a:t>It is imperative that you contact me at once</a:t>
            </a:r>
            <a:r>
              <a:rPr lang="en-US" b="1" smtClean="0"/>
              <a:t>.</a:t>
            </a:r>
          </a:p>
          <a:p>
            <a:pPr eaLnBrk="1" hangingPunct="1"/>
            <a:r>
              <a:rPr lang="en-US" b="1" smtClean="0"/>
              <a:t>You must contact me at once.</a:t>
            </a:r>
          </a:p>
          <a:p>
            <a:pPr eaLnBrk="1" hangingPunct="1"/>
            <a:r>
              <a:rPr lang="en-US" sz="2400" b="1" i="1" smtClean="0"/>
              <a:t>Or</a:t>
            </a:r>
            <a:r>
              <a:rPr lang="en-US" sz="2400" b="1" smtClean="0"/>
              <a:t> Contact me immediately.</a:t>
            </a:r>
            <a:endParaRPr lang="en-US" sz="2400" b="1" i="1" smtClean="0"/>
          </a:p>
          <a:p>
            <a:pPr eaLnBrk="1" hangingPunct="1"/>
            <a:endParaRPr lang="en-US" smtClean="0"/>
          </a:p>
          <a:p>
            <a:pPr eaLnBrk="1" hangingPunct="1"/>
            <a:r>
              <a:rPr lang="en-US" smtClean="0"/>
              <a:t>I had a</a:t>
            </a:r>
            <a:r>
              <a:rPr lang="en-US" smtClean="0">
                <a:solidFill>
                  <a:schemeClr val="bg1"/>
                </a:solidFill>
              </a:rPr>
              <a:t> </a:t>
            </a:r>
            <a:r>
              <a:rPr lang="en-US" smtClean="0">
                <a:solidFill>
                  <a:schemeClr val="hlink"/>
                </a:solidFill>
              </a:rPr>
              <a:t>really</a:t>
            </a:r>
            <a:r>
              <a:rPr lang="en-US" smtClean="0">
                <a:solidFill>
                  <a:schemeClr val="bg1"/>
                </a:solidFill>
              </a:rPr>
              <a:t> </a:t>
            </a:r>
            <a:r>
              <a:rPr lang="en-US" smtClean="0"/>
              <a:t>good time at your party.</a:t>
            </a:r>
          </a:p>
          <a:p>
            <a:pPr eaLnBrk="1" hangingPunct="1"/>
            <a:r>
              <a:rPr lang="en-US" b="1" smtClean="0"/>
              <a:t>I had a wonderful time at your party.</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5">
                                            <p:txEl>
                                              <p:pRg st="3" end="3"/>
                                            </p:txEl>
                                          </p:spTgt>
                                        </p:tgtEl>
                                        <p:attrNameLst>
                                          <p:attrName>style.visibility</p:attrName>
                                        </p:attrNameLst>
                                      </p:cBhvr>
                                      <p:to>
                                        <p:strVal val="visible"/>
                                      </p:to>
                                    </p:set>
                                    <p:anim calcmode="lin" valueType="num">
                                      <p:cBhvr additive="base">
                                        <p:cTn id="25" dur="500" fill="hold"/>
                                        <p:tgtEl>
                                          <p:spTgt spid="849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4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4995">
                                            <p:txEl>
                                              <p:pRg st="5" end="5"/>
                                            </p:txEl>
                                          </p:spTgt>
                                        </p:tgtEl>
                                        <p:attrNameLst>
                                          <p:attrName>style.visibility</p:attrName>
                                        </p:attrNameLst>
                                      </p:cBhvr>
                                      <p:to>
                                        <p:strVal val="visible"/>
                                      </p:to>
                                    </p:set>
                                    <p:anim calcmode="lin" valueType="num">
                                      <p:cBhvr additive="base">
                                        <p:cTn id="31" dur="500" fill="hold"/>
                                        <p:tgtEl>
                                          <p:spTgt spid="849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49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4995">
                                            <p:txEl>
                                              <p:pRg st="6" end="6"/>
                                            </p:txEl>
                                          </p:spTgt>
                                        </p:tgtEl>
                                        <p:attrNameLst>
                                          <p:attrName>style.visibility</p:attrName>
                                        </p:attrNameLst>
                                      </p:cBhvr>
                                      <p:to>
                                        <p:strVal val="visible"/>
                                      </p:to>
                                    </p:set>
                                    <p:anim calcmode="lin" valueType="num">
                                      <p:cBhvr additive="base">
                                        <p:cTn id="37" dur="500" fill="hold"/>
                                        <p:tgtEl>
                                          <p:spTgt spid="849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49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400050" y="373063"/>
            <a:ext cx="8439150" cy="1989137"/>
          </a:xfrm>
        </p:spPr>
        <p:txBody>
          <a:bodyPr/>
          <a:lstStyle/>
          <a:p>
            <a:pPr eaLnBrk="1" hangingPunct="1"/>
            <a:r>
              <a:rPr lang="en-US" smtClean="0"/>
              <a:t>When you think about them, these excessive modifiers often don’t even make sense.</a:t>
            </a:r>
          </a:p>
        </p:txBody>
      </p:sp>
      <p:sp>
        <p:nvSpPr>
          <p:cNvPr id="89091" name="Rectangle 3"/>
          <p:cNvSpPr>
            <a:spLocks noGrp="1" noChangeArrowheads="1"/>
          </p:cNvSpPr>
          <p:nvPr>
            <p:ph type="body" idx="1"/>
          </p:nvPr>
        </p:nvSpPr>
        <p:spPr>
          <a:xfrm>
            <a:off x="304800" y="2743200"/>
            <a:ext cx="8050213" cy="762000"/>
          </a:xfrm>
        </p:spPr>
        <p:txBody>
          <a:bodyPr/>
          <a:lstStyle/>
          <a:p>
            <a:pPr eaLnBrk="1" hangingPunct="1"/>
            <a:r>
              <a:rPr lang="en-US" smtClean="0"/>
              <a:t>Totally unaffected</a:t>
            </a:r>
          </a:p>
          <a:p>
            <a:pPr eaLnBrk="1" hangingPunct="1"/>
            <a:r>
              <a:rPr lang="en-US" smtClean="0"/>
              <a:t>Completely finished</a:t>
            </a:r>
          </a:p>
          <a:p>
            <a:pPr eaLnBrk="1" hangingPunct="1"/>
            <a:r>
              <a:rPr lang="en-US" smtClean="0"/>
              <a:t>Really pregnant</a:t>
            </a:r>
          </a:p>
          <a:p>
            <a:pPr eaLnBrk="1" hangingPunct="1"/>
            <a:r>
              <a:rPr lang="en-US" smtClean="0"/>
              <a:t>An absolute success!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smtClean="0"/>
              <a:t>Unnecessary words -  doublets</a:t>
            </a:r>
          </a:p>
        </p:txBody>
      </p:sp>
      <p:sp>
        <p:nvSpPr>
          <p:cNvPr id="102402" name="Rectangle 3"/>
          <p:cNvSpPr>
            <a:spLocks noGrp="1" noChangeArrowheads="1"/>
          </p:cNvSpPr>
          <p:nvPr>
            <p:ph type="body" idx="1"/>
          </p:nvPr>
        </p:nvSpPr>
        <p:spPr>
          <a:xfrm>
            <a:off x="457200" y="1600200"/>
            <a:ext cx="8229600" cy="1352550"/>
          </a:xfrm>
        </p:spPr>
        <p:txBody>
          <a:bodyPr/>
          <a:lstStyle/>
          <a:p>
            <a:pPr eaLnBrk="1" hangingPunct="1">
              <a:buFont typeface="Wingdings" pitchFamily="2" charset="2"/>
              <a:buNone/>
            </a:pPr>
            <a:r>
              <a:rPr lang="en-US" sz="3400" smtClean="0"/>
              <a:t>In English, we love to repeat words, especially in legal forms.</a:t>
            </a:r>
          </a:p>
        </p:txBody>
      </p:sp>
      <p:sp>
        <p:nvSpPr>
          <p:cNvPr id="102403" name="Text Box 4"/>
          <p:cNvSpPr txBox="1">
            <a:spLocks noChangeArrowheads="1"/>
          </p:cNvSpPr>
          <p:nvPr/>
        </p:nvSpPr>
        <p:spPr bwMode="auto">
          <a:xfrm>
            <a:off x="381000" y="3048000"/>
            <a:ext cx="8305800" cy="1066800"/>
          </a:xfrm>
          <a:prstGeom prst="rect">
            <a:avLst/>
          </a:prstGeom>
          <a:noFill/>
          <a:ln w="9525">
            <a:noFill/>
            <a:miter lim="800000"/>
            <a:headEnd/>
            <a:tailEnd/>
          </a:ln>
        </p:spPr>
        <p:txBody>
          <a:bodyPr>
            <a:spAutoFit/>
          </a:bodyPr>
          <a:lstStyle/>
          <a:p>
            <a:pPr>
              <a:spcBef>
                <a:spcPct val="20000"/>
              </a:spcBef>
            </a:pPr>
            <a:endParaRPr lang="en-US" sz="2800" b="1">
              <a:solidFill>
                <a:schemeClr val="bg1"/>
              </a:solidFill>
            </a:endParaRPr>
          </a:p>
          <a:p>
            <a:pPr>
              <a:spcBef>
                <a:spcPct val="50000"/>
              </a:spcBef>
              <a:buFontTx/>
              <a:buChar char="•"/>
            </a:pPr>
            <a:endParaRPr lang="en-US"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smtClean="0"/>
              <a:t>Common doublets</a:t>
            </a:r>
          </a:p>
        </p:txBody>
      </p:sp>
      <p:sp>
        <p:nvSpPr>
          <p:cNvPr id="93187" name="Rectangle 3"/>
          <p:cNvSpPr>
            <a:spLocks noGrp="1" noChangeArrowheads="1"/>
          </p:cNvSpPr>
          <p:nvPr>
            <p:ph type="body" idx="1"/>
          </p:nvPr>
        </p:nvSpPr>
        <p:spPr>
          <a:xfrm>
            <a:off x="457200" y="1600200"/>
            <a:ext cx="8229600" cy="723900"/>
          </a:xfrm>
        </p:spPr>
        <p:txBody>
          <a:bodyPr/>
          <a:lstStyle/>
          <a:p>
            <a:pPr eaLnBrk="1" hangingPunct="1"/>
            <a:r>
              <a:rPr lang="en-US" smtClean="0"/>
              <a:t>Cease and desist</a:t>
            </a:r>
          </a:p>
          <a:p>
            <a:pPr eaLnBrk="1" hangingPunct="1"/>
            <a:r>
              <a:rPr lang="en-US" smtClean="0"/>
              <a:t>Due and payable</a:t>
            </a:r>
          </a:p>
          <a:p>
            <a:pPr eaLnBrk="1" hangingPunct="1"/>
            <a:r>
              <a:rPr lang="en-US" smtClean="0"/>
              <a:t>Begin and commence</a:t>
            </a:r>
          </a:p>
          <a:p>
            <a:pPr eaLnBrk="1" hangingPunct="1"/>
            <a:r>
              <a:rPr lang="en-US" smtClean="0"/>
              <a:t>Knowledge and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smtClean="0"/>
              <a:t>General wordy phrase help</a:t>
            </a:r>
          </a:p>
        </p:txBody>
      </p:sp>
      <p:sp>
        <p:nvSpPr>
          <p:cNvPr id="106498" name="Rectangle 3"/>
          <p:cNvSpPr>
            <a:spLocks noGrp="1" noChangeArrowheads="1"/>
          </p:cNvSpPr>
          <p:nvPr>
            <p:ph type="body" idx="1"/>
          </p:nvPr>
        </p:nvSpPr>
        <p:spPr>
          <a:xfrm>
            <a:off x="457200" y="1066800"/>
            <a:ext cx="8050213" cy="1447800"/>
          </a:xfrm>
        </p:spPr>
        <p:txBody>
          <a:bodyPr/>
          <a:lstStyle/>
          <a:p>
            <a:pPr eaLnBrk="1" hangingPunct="1"/>
            <a:endParaRPr lang="en-US" smtClean="0"/>
          </a:p>
          <a:p>
            <a:pPr eaLnBrk="1" hangingPunct="1"/>
            <a:endParaRPr lang="en-US" smtClean="0"/>
          </a:p>
        </p:txBody>
      </p:sp>
      <p:sp>
        <p:nvSpPr>
          <p:cNvPr id="106499" name="Text Box 4"/>
          <p:cNvSpPr txBox="1">
            <a:spLocks noChangeArrowheads="1"/>
          </p:cNvSpPr>
          <p:nvPr/>
        </p:nvSpPr>
        <p:spPr bwMode="auto">
          <a:xfrm>
            <a:off x="457200" y="3200400"/>
            <a:ext cx="8229600" cy="519113"/>
          </a:xfrm>
          <a:prstGeom prst="rect">
            <a:avLst/>
          </a:prstGeom>
          <a:noFill/>
          <a:ln w="9525">
            <a:noFill/>
            <a:miter lim="800000"/>
            <a:headEnd/>
            <a:tailEnd/>
          </a:ln>
        </p:spPr>
        <p:txBody>
          <a:bodyPr>
            <a:spAutoFit/>
          </a:bodyPr>
          <a:lstStyle/>
          <a:p>
            <a:pPr>
              <a:spcBef>
                <a:spcPct val="50000"/>
              </a:spcBef>
            </a:pPr>
            <a:endParaRPr lang="en-US" sz="2800" b="1">
              <a:solidFill>
                <a:schemeClr val="bg1"/>
              </a:solidFill>
            </a:endParaRPr>
          </a:p>
        </p:txBody>
      </p:sp>
      <p:sp>
        <p:nvSpPr>
          <p:cNvPr id="106500" name="Text Box 5"/>
          <p:cNvSpPr txBox="1">
            <a:spLocks noChangeArrowheads="1"/>
          </p:cNvSpPr>
          <p:nvPr/>
        </p:nvSpPr>
        <p:spPr bwMode="auto">
          <a:xfrm>
            <a:off x="1600200" y="1905000"/>
            <a:ext cx="5715000" cy="457200"/>
          </a:xfrm>
          <a:prstGeom prst="rect">
            <a:avLst/>
          </a:prstGeom>
          <a:noFill/>
          <a:ln w="9525">
            <a:noFill/>
            <a:miter lim="800000"/>
            <a:headEnd/>
            <a:tailEnd/>
          </a:ln>
        </p:spPr>
        <p:txBody>
          <a:bodyPr>
            <a:spAutoFit/>
          </a:bodyPr>
          <a:lstStyle/>
          <a:p>
            <a:pPr>
              <a:spcBef>
                <a:spcPct val="50000"/>
              </a:spcBef>
              <a:buFontTx/>
              <a:buChar char="•"/>
            </a:pPr>
            <a:endParaRPr lang="en-US" sz="2400"/>
          </a:p>
        </p:txBody>
      </p:sp>
      <p:sp>
        <p:nvSpPr>
          <p:cNvPr id="95238" name="Text Box 6"/>
          <p:cNvSpPr txBox="1">
            <a:spLocks noChangeArrowheads="1"/>
          </p:cNvSpPr>
          <p:nvPr/>
        </p:nvSpPr>
        <p:spPr bwMode="auto">
          <a:xfrm>
            <a:off x="990600" y="1752600"/>
            <a:ext cx="7239000" cy="519113"/>
          </a:xfrm>
          <a:prstGeom prst="rect">
            <a:avLst/>
          </a:prstGeom>
          <a:noFill/>
          <a:ln w="9525">
            <a:noFill/>
            <a:miter lim="800000"/>
            <a:headEnd/>
            <a:tailEnd/>
          </a:ln>
        </p:spPr>
        <p:txBody>
          <a:bodyPr>
            <a:spAutoFit/>
          </a:bodyPr>
          <a:lstStyle/>
          <a:p>
            <a:pPr>
              <a:spcBef>
                <a:spcPct val="50000"/>
              </a:spcBef>
              <a:buFontTx/>
              <a:buChar char="•"/>
            </a:pPr>
            <a:endParaRPr lang="en-US" sz="2800">
              <a:solidFill>
                <a:schemeClr val="bg1"/>
              </a:solidFill>
            </a:endParaRPr>
          </a:p>
        </p:txBody>
      </p:sp>
      <p:sp>
        <p:nvSpPr>
          <p:cNvPr id="95239" name="Text Box 7"/>
          <p:cNvSpPr txBox="1">
            <a:spLocks noChangeArrowheads="1"/>
          </p:cNvSpPr>
          <p:nvPr/>
        </p:nvSpPr>
        <p:spPr bwMode="auto">
          <a:xfrm>
            <a:off x="914400" y="3505200"/>
            <a:ext cx="7315200" cy="1066800"/>
          </a:xfrm>
          <a:prstGeom prst="rect">
            <a:avLst/>
          </a:prstGeom>
          <a:noFill/>
          <a:ln w="9525">
            <a:noFill/>
            <a:miter lim="800000"/>
            <a:headEnd/>
            <a:tailEnd/>
          </a:ln>
        </p:spPr>
        <p:txBody>
          <a:bodyPr>
            <a:spAutoFit/>
          </a:bodyPr>
          <a:lstStyle/>
          <a:p>
            <a:pPr>
              <a:spcBef>
                <a:spcPct val="50000"/>
              </a:spcBef>
              <a:buFontTx/>
              <a:buChar char="•"/>
            </a:pPr>
            <a:endParaRPr lang="en-US" sz="2800">
              <a:solidFill>
                <a:schemeClr val="bg1"/>
              </a:solidFill>
            </a:endParaRPr>
          </a:p>
          <a:p>
            <a:pPr>
              <a:spcBef>
                <a:spcPct val="50000"/>
              </a:spcBef>
            </a:pPr>
            <a:endParaRPr lang="en-US" sz="2400"/>
          </a:p>
        </p:txBody>
      </p:sp>
      <p:sp>
        <p:nvSpPr>
          <p:cNvPr id="106503" name="Text Box 8"/>
          <p:cNvSpPr txBox="1">
            <a:spLocks noChangeArrowheads="1"/>
          </p:cNvSpPr>
          <p:nvPr/>
        </p:nvSpPr>
        <p:spPr bwMode="auto">
          <a:xfrm>
            <a:off x="762000" y="2057400"/>
            <a:ext cx="7391400" cy="2286000"/>
          </a:xfrm>
          <a:prstGeom prst="rect">
            <a:avLst/>
          </a:prstGeom>
          <a:noFill/>
          <a:ln w="9525">
            <a:noFill/>
            <a:miter lim="800000"/>
            <a:headEnd/>
            <a:tailEnd/>
          </a:ln>
        </p:spPr>
        <p:txBody>
          <a:bodyPr>
            <a:spAutoFit/>
          </a:bodyPr>
          <a:lstStyle/>
          <a:p>
            <a:pPr>
              <a:spcBef>
                <a:spcPct val="50000"/>
              </a:spcBef>
            </a:pPr>
            <a:r>
              <a:rPr lang="en-US" sz="3200"/>
              <a:t>For a list of wordy phrases and suggested alternatives, see</a:t>
            </a:r>
            <a:r>
              <a:rPr lang="en-US" sz="3200">
                <a:solidFill>
                  <a:schemeClr val="bg1"/>
                </a:solidFill>
              </a:rPr>
              <a:t> </a:t>
            </a:r>
            <a:r>
              <a:rPr lang="en-US" sz="3200">
                <a:solidFill>
                  <a:schemeClr val="bg1"/>
                </a:solidFill>
                <a:hlinkClick r:id="rId3"/>
              </a:rPr>
              <a:t>www.plainlanguage.gov</a:t>
            </a:r>
            <a:endParaRPr lang="en-US" sz="3200">
              <a:solidFill>
                <a:schemeClr val="bg1"/>
              </a:solidFill>
            </a:endParaRPr>
          </a:p>
          <a:p>
            <a:pPr>
              <a:spcBef>
                <a:spcPct val="50000"/>
              </a:spcBef>
              <a:buFontTx/>
              <a:buChar char="•"/>
            </a:pP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95238"/>
                                        </p:tgtEl>
                                        <p:attrNameLst>
                                          <p:attrName>style.visibility</p:attrName>
                                        </p:attrNameLst>
                                      </p:cBhvr>
                                      <p:to>
                                        <p:strVal val="visible"/>
                                      </p:to>
                                    </p:set>
                                    <p:anim calcmode="lin" valueType="num">
                                      <p:cBhvr additive="base">
                                        <p:cTn id="7" dur="500" fill="hold"/>
                                        <p:tgtEl>
                                          <p:spTgt spid="95238"/>
                                        </p:tgtEl>
                                        <p:attrNameLst>
                                          <p:attrName>ppt_x</p:attrName>
                                        </p:attrNameLst>
                                      </p:cBhvr>
                                      <p:tavLst>
                                        <p:tav tm="0">
                                          <p:val>
                                            <p:strVal val="0-#ppt_w/2"/>
                                          </p:val>
                                        </p:tav>
                                        <p:tav tm="100000">
                                          <p:val>
                                            <p:strVal val="#ppt_x"/>
                                          </p:val>
                                        </p:tav>
                                      </p:tavLst>
                                    </p:anim>
                                    <p:anim calcmode="lin" valueType="num">
                                      <p:cBhvr additive="base">
                                        <p:cTn id="8" dur="500" fill="hold"/>
                                        <p:tgtEl>
                                          <p:spTgt spid="952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95239"/>
                                        </p:tgtEl>
                                        <p:attrNameLst>
                                          <p:attrName>style.visibility</p:attrName>
                                        </p:attrNameLst>
                                      </p:cBhvr>
                                      <p:to>
                                        <p:strVal val="visible"/>
                                      </p:to>
                                    </p:set>
                                    <p:anim calcmode="lin" valueType="num">
                                      <p:cBhvr additive="base">
                                        <p:cTn id="13" dur="500" fill="hold"/>
                                        <p:tgtEl>
                                          <p:spTgt spid="95239"/>
                                        </p:tgtEl>
                                        <p:attrNameLst>
                                          <p:attrName>ppt_x</p:attrName>
                                        </p:attrNameLst>
                                      </p:cBhvr>
                                      <p:tavLst>
                                        <p:tav tm="0">
                                          <p:val>
                                            <p:strVal val="0-#ppt_w/2"/>
                                          </p:val>
                                        </p:tav>
                                        <p:tav tm="100000">
                                          <p:val>
                                            <p:strVal val="#ppt_x"/>
                                          </p:val>
                                        </p:tav>
                                      </p:tavLst>
                                    </p:anim>
                                    <p:anim calcmode="lin" valueType="num">
                                      <p:cBhvr additive="base">
                                        <p:cTn id="14" dur="500" fill="hold"/>
                                        <p:tgtEl>
                                          <p:spTgt spid="952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autoUpdateAnimBg="0"/>
      <p:bldP spid="9523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pPr eaLnBrk="1" hangingPunct="1"/>
            <a:r>
              <a:rPr lang="en-US" sz="3800" smtClean="0"/>
              <a:t>Excess words – Meaningless formal language</a:t>
            </a:r>
          </a:p>
        </p:txBody>
      </p:sp>
      <p:sp>
        <p:nvSpPr>
          <p:cNvPr id="204803" name="Rectangle 3"/>
          <p:cNvSpPr>
            <a:spLocks noGrp="1" noChangeArrowheads="1"/>
          </p:cNvSpPr>
          <p:nvPr>
            <p:ph type="body" idx="1"/>
          </p:nvPr>
        </p:nvSpPr>
        <p:spPr>
          <a:xfrm>
            <a:off x="533400" y="1676400"/>
            <a:ext cx="8343900" cy="4391025"/>
          </a:xfrm>
        </p:spPr>
        <p:txBody>
          <a:bodyPr/>
          <a:lstStyle/>
          <a:p>
            <a:pPr eaLnBrk="1" hangingPunct="1"/>
            <a:r>
              <a:rPr lang="en-US" sz="2600" b="1" smtClean="0"/>
              <a:t>Meaningless formal language wastes space and your reader’s time.</a:t>
            </a:r>
          </a:p>
          <a:p>
            <a:pPr eaLnBrk="1" hangingPunct="1"/>
            <a:endParaRPr lang="en-US" sz="2600" b="1" smtClean="0"/>
          </a:p>
          <a:p>
            <a:pPr eaLnBrk="1" hangingPunct="1"/>
            <a:r>
              <a:rPr lang="en-US" sz="2600" b="1" smtClean="0"/>
              <a:t>It conveys the impression that you are insincere.</a:t>
            </a:r>
          </a:p>
          <a:p>
            <a:pPr eaLnBrk="1" hangingPunct="1"/>
            <a:endParaRPr lang="en-US" sz="2600" smtClean="0"/>
          </a:p>
          <a:p>
            <a:pPr eaLnBrk="1" hangingPunct="1"/>
            <a:r>
              <a:rPr lang="en-US" sz="2600" b="1" smtClean="0"/>
              <a:t>Bureaucratic letters often contain this language, especially in the first and last sentences.</a:t>
            </a:r>
            <a:r>
              <a:rPr lang="en-US" b="1" smtClean="0"/>
              <a:t> </a:t>
            </a:r>
          </a:p>
          <a:p>
            <a:pPr eaLnBrk="1" hangingPunct="1">
              <a:buFont typeface="Wingdings" pitchFamily="2" charset="2"/>
              <a:buNone/>
            </a:pPr>
            <a:r>
              <a:rPr lang="en-US" sz="2600" b="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p:txBody>
          <a:bodyPr/>
          <a:lstStyle/>
          <a:p>
            <a:pPr eaLnBrk="1" hangingPunct="1"/>
            <a:r>
              <a:rPr lang="en-US" sz="3800" smtClean="0"/>
              <a:t>Omit information the audience doesn’t need</a:t>
            </a:r>
          </a:p>
        </p:txBody>
      </p:sp>
      <p:sp>
        <p:nvSpPr>
          <p:cNvPr id="99331" name="Rectangle 3"/>
          <p:cNvSpPr>
            <a:spLocks noGrp="1" noChangeArrowheads="1"/>
          </p:cNvSpPr>
          <p:nvPr>
            <p:ph type="body" idx="1"/>
          </p:nvPr>
        </p:nvSpPr>
        <p:spPr>
          <a:xfrm>
            <a:off x="495300" y="1508125"/>
            <a:ext cx="8343900" cy="4391025"/>
          </a:xfrm>
        </p:spPr>
        <p:txBody>
          <a:bodyPr/>
          <a:lstStyle/>
          <a:p>
            <a:pPr eaLnBrk="1" hangingPunct="1"/>
            <a:r>
              <a:rPr lang="en-US" sz="2600" b="1" smtClean="0"/>
              <a:t>Remember, your web content is a conversation with your customer. If material doesn’t belong in the conversation, it doesn’t belong on the web.</a:t>
            </a:r>
          </a:p>
          <a:p>
            <a:pPr eaLnBrk="1" hangingPunct="1"/>
            <a:endParaRPr lang="en-US" sz="2600" b="1" smtClean="0"/>
          </a:p>
          <a:p>
            <a:pPr eaLnBrk="1" hangingPunct="1"/>
            <a:r>
              <a:rPr lang="en-US" sz="2600" b="1" smtClean="0"/>
              <a:t>Hopefully, you can research what customers really want.</a:t>
            </a:r>
          </a:p>
          <a:p>
            <a:pPr eaLnBrk="1" hangingPunct="1"/>
            <a:endParaRPr lang="en-US" sz="2600" smtClean="0"/>
          </a:p>
          <a:p>
            <a:pPr eaLnBrk="1" hangingPunct="1"/>
            <a:r>
              <a:rPr lang="en-US" sz="2600" b="1" smtClean="0"/>
              <a:t>You aren’t Santa Claus. You can’t serve all customers. If you serve your top 3 or 4 customer groups, you’re doing good.</a:t>
            </a:r>
            <a:r>
              <a:rPr lang="en-US" b="1" smtClean="0"/>
              <a:t> </a:t>
            </a:r>
          </a:p>
          <a:p>
            <a:pPr eaLnBrk="1" hangingPunct="1">
              <a:buFont typeface="Wingdings" pitchFamily="2" charset="2"/>
              <a:buNone/>
            </a:pPr>
            <a:r>
              <a:rPr lang="en-US" sz="2600" b="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sz="3800" smtClean="0"/>
              <a:t>Here are some topics customers don’t care about</a:t>
            </a:r>
          </a:p>
        </p:txBody>
      </p:sp>
      <p:sp>
        <p:nvSpPr>
          <p:cNvPr id="101379" name="Rectangle 3"/>
          <p:cNvSpPr>
            <a:spLocks noGrp="1" noChangeArrowheads="1"/>
          </p:cNvSpPr>
          <p:nvPr>
            <p:ph type="body" idx="1"/>
          </p:nvPr>
        </p:nvSpPr>
        <p:spPr/>
        <p:txBody>
          <a:bodyPr/>
          <a:lstStyle/>
          <a:p>
            <a:pPr eaLnBrk="1" hangingPunct="1">
              <a:lnSpc>
                <a:spcPct val="90000"/>
              </a:lnSpc>
            </a:pPr>
            <a:r>
              <a:rPr lang="en-US" sz="2800" b="1" smtClean="0"/>
              <a:t>When your office was formed</a:t>
            </a:r>
          </a:p>
          <a:p>
            <a:pPr eaLnBrk="1" hangingPunct="1">
              <a:lnSpc>
                <a:spcPct val="90000"/>
              </a:lnSpc>
            </a:pPr>
            <a:r>
              <a:rPr lang="en-US" sz="2800" b="1" smtClean="0"/>
              <a:t>Who is the head</a:t>
            </a:r>
          </a:p>
          <a:p>
            <a:pPr eaLnBrk="1" hangingPunct="1">
              <a:lnSpc>
                <a:spcPct val="90000"/>
              </a:lnSpc>
            </a:pPr>
            <a:r>
              <a:rPr lang="en-US" sz="2800" b="1" smtClean="0"/>
              <a:t>What the head said the day he was sworn in</a:t>
            </a:r>
          </a:p>
          <a:p>
            <a:pPr eaLnBrk="1" hangingPunct="1">
              <a:lnSpc>
                <a:spcPct val="90000"/>
              </a:lnSpc>
            </a:pPr>
            <a:r>
              <a:rPr lang="en-US" sz="2800" b="1" smtClean="0"/>
              <a:t>What the head looks like</a:t>
            </a:r>
          </a:p>
          <a:p>
            <a:pPr eaLnBrk="1" hangingPunct="1">
              <a:lnSpc>
                <a:spcPct val="90000"/>
              </a:lnSpc>
            </a:pPr>
            <a:r>
              <a:rPr lang="en-US" sz="2800" b="1" smtClean="0"/>
              <a:t>What your annual report from 3 years ago looked like</a:t>
            </a:r>
          </a:p>
          <a:p>
            <a:pPr eaLnBrk="1" hangingPunct="1">
              <a:lnSpc>
                <a:spcPct val="90000"/>
              </a:lnSpc>
            </a:pPr>
            <a:r>
              <a:rPr lang="en-US" sz="2800" b="1" smtClean="0"/>
              <a:t>How the Bureau is organized</a:t>
            </a:r>
          </a:p>
          <a:p>
            <a:pPr eaLnBrk="1" hangingPunct="1">
              <a:lnSpc>
                <a:spcPct val="90000"/>
              </a:lnSpc>
            </a:pPr>
            <a:r>
              <a:rPr lang="en-US" sz="2800" b="1" smtClean="0"/>
              <a:t>What you did for customers 5 years ago</a:t>
            </a:r>
          </a:p>
          <a:p>
            <a:pPr eaLnBrk="1" hangingPunct="1">
              <a:lnSpc>
                <a:spcPct val="90000"/>
              </a:lnSpc>
            </a:pPr>
            <a:r>
              <a:rPr lang="en-US" sz="2800" b="1" smtClean="0"/>
              <a:t>The text of a law that authorizes your office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3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3800" smtClean="0"/>
              <a:t>How do people use the web?</a:t>
            </a:r>
          </a:p>
        </p:txBody>
      </p:sp>
      <p:sp>
        <p:nvSpPr>
          <p:cNvPr id="23554" name="Rectangle 3"/>
          <p:cNvSpPr>
            <a:spLocks noGrp="1" noChangeArrowheads="1"/>
          </p:cNvSpPr>
          <p:nvPr>
            <p:ph type="body"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519113" y="2514600"/>
            <a:ext cx="8472487" cy="609600"/>
          </a:xfrm>
        </p:spPr>
        <p:txBody>
          <a:bodyPr/>
          <a:lstStyle/>
          <a:p>
            <a:pPr eaLnBrk="1" hangingPunct="1"/>
            <a:r>
              <a:rPr lang="en-US" sz="3800" smtClean="0"/>
              <a:t/>
            </a:r>
            <a:br>
              <a:rPr lang="en-US" sz="3800" smtClean="0"/>
            </a:br>
            <a:r>
              <a:rPr lang="en-US" sz="3800" b="1" smtClean="0"/>
              <a:t>Let’s look at some specific plain language techniques.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a:lstStyle/>
          <a:p>
            <a:pPr eaLnBrk="1" hangingPunct="1"/>
            <a:r>
              <a:rPr lang="en-US" smtClean="0"/>
              <a:t>Use:</a:t>
            </a:r>
          </a:p>
        </p:txBody>
      </p:sp>
      <p:sp>
        <p:nvSpPr>
          <p:cNvPr id="116738" name="Rectangle 3"/>
          <p:cNvSpPr>
            <a:spLocks noGrp="1" noChangeArrowheads="1"/>
          </p:cNvSpPr>
          <p:nvPr>
            <p:ph type="body" idx="1"/>
          </p:nvPr>
        </p:nvSpPr>
        <p:spPr>
          <a:xfrm>
            <a:off x="808038" y="2009775"/>
            <a:ext cx="6154737" cy="787400"/>
          </a:xfrm>
        </p:spPr>
        <p:txBody>
          <a:bodyPr/>
          <a:lstStyle/>
          <a:p>
            <a:pPr eaLnBrk="1" hangingPunct="1">
              <a:buFont typeface="Wingdings" pitchFamily="2" charset="2"/>
              <a:buNone/>
            </a:pPr>
            <a:r>
              <a:rPr lang="en-US" sz="2800" smtClean="0"/>
              <a:t>Informative headings</a:t>
            </a:r>
          </a:p>
          <a:p>
            <a:pPr lvl="1" eaLnBrk="1" hangingPunct="1">
              <a:buClr>
                <a:schemeClr val="bg1"/>
              </a:buClr>
              <a:buFont typeface="Wingdings" pitchFamily="2" charset="2"/>
              <a:buNone/>
            </a:pPr>
            <a:endParaRPr lang="en-US" sz="2800" smtClean="0"/>
          </a:p>
        </p:txBody>
      </p:sp>
      <p:sp>
        <p:nvSpPr>
          <p:cNvPr id="116739" name="Text Box 4"/>
          <p:cNvSpPr txBox="1">
            <a:spLocks noChangeArrowheads="1"/>
          </p:cNvSpPr>
          <p:nvPr/>
        </p:nvSpPr>
        <p:spPr bwMode="auto">
          <a:xfrm>
            <a:off x="381000" y="2743200"/>
            <a:ext cx="6096000" cy="519113"/>
          </a:xfrm>
          <a:prstGeom prst="rect">
            <a:avLst/>
          </a:prstGeom>
          <a:noFill/>
          <a:ln w="9525">
            <a:noFill/>
            <a:miter lim="800000"/>
            <a:headEnd/>
            <a:tailEnd/>
          </a:ln>
        </p:spPr>
        <p:txBody>
          <a:bodyPr>
            <a:spAutoFit/>
          </a:bodyPr>
          <a:lstStyle/>
          <a:p>
            <a:pPr lvl="1">
              <a:spcBef>
                <a:spcPct val="20000"/>
              </a:spcBef>
              <a:buClr>
                <a:schemeClr val="bg1"/>
              </a:buClr>
              <a:buFont typeface="Wingdings" pitchFamily="2" charset="2"/>
              <a:buNone/>
            </a:pPr>
            <a:r>
              <a:rPr lang="en-US" sz="2800"/>
              <a:t>Pronouns</a:t>
            </a:r>
            <a:endParaRPr lang="en-US" sz="2400"/>
          </a:p>
        </p:txBody>
      </p:sp>
      <p:sp>
        <p:nvSpPr>
          <p:cNvPr id="116740" name="Text Box 5"/>
          <p:cNvSpPr txBox="1">
            <a:spLocks noChangeArrowheads="1"/>
          </p:cNvSpPr>
          <p:nvPr/>
        </p:nvSpPr>
        <p:spPr bwMode="auto">
          <a:xfrm>
            <a:off x="381000" y="3581400"/>
            <a:ext cx="6934200" cy="519113"/>
          </a:xfrm>
          <a:prstGeom prst="rect">
            <a:avLst/>
          </a:prstGeom>
          <a:noFill/>
          <a:ln w="9525">
            <a:noFill/>
            <a:miter lim="800000"/>
            <a:headEnd/>
            <a:tailEnd/>
          </a:ln>
        </p:spPr>
        <p:txBody>
          <a:bodyPr>
            <a:spAutoFit/>
          </a:bodyPr>
          <a:lstStyle/>
          <a:p>
            <a:pPr lvl="1">
              <a:spcBef>
                <a:spcPct val="20000"/>
              </a:spcBef>
              <a:buClr>
                <a:schemeClr val="bg1"/>
              </a:buClr>
              <a:buFont typeface="Wingdings" pitchFamily="2" charset="2"/>
              <a:buNone/>
            </a:pPr>
            <a:r>
              <a:rPr lang="en-US" sz="2800"/>
              <a:t>Active voice</a:t>
            </a:r>
            <a:endParaRPr lang="en-US" sz="2400"/>
          </a:p>
        </p:txBody>
      </p:sp>
      <p:sp>
        <p:nvSpPr>
          <p:cNvPr id="116741" name="Text Box 6"/>
          <p:cNvSpPr txBox="1">
            <a:spLocks noChangeArrowheads="1"/>
          </p:cNvSpPr>
          <p:nvPr/>
        </p:nvSpPr>
        <p:spPr bwMode="auto">
          <a:xfrm>
            <a:off x="381000" y="4343400"/>
            <a:ext cx="4648200" cy="519113"/>
          </a:xfrm>
          <a:prstGeom prst="rect">
            <a:avLst/>
          </a:prstGeom>
          <a:noFill/>
          <a:ln w="9525">
            <a:noFill/>
            <a:miter lim="800000"/>
            <a:headEnd/>
            <a:tailEnd/>
          </a:ln>
        </p:spPr>
        <p:txBody>
          <a:bodyPr>
            <a:spAutoFit/>
          </a:bodyPr>
          <a:lstStyle/>
          <a:p>
            <a:pPr lvl="1">
              <a:spcBef>
                <a:spcPct val="20000"/>
              </a:spcBef>
              <a:buClr>
                <a:schemeClr val="bg1"/>
              </a:buClr>
              <a:buFont typeface="Wingdings" pitchFamily="2" charset="2"/>
              <a:buNone/>
            </a:pPr>
            <a:r>
              <a:rPr lang="en-US" sz="2800"/>
              <a:t>Lists and tables</a:t>
            </a:r>
            <a:endParaRPr lang="en-US" sz="2400"/>
          </a:p>
        </p:txBody>
      </p:sp>
      <p:sp>
        <p:nvSpPr>
          <p:cNvPr id="116742" name="Text Box 7"/>
          <p:cNvSpPr txBox="1">
            <a:spLocks noChangeArrowheads="1"/>
          </p:cNvSpPr>
          <p:nvPr/>
        </p:nvSpPr>
        <p:spPr bwMode="auto">
          <a:xfrm>
            <a:off x="381000" y="5181600"/>
            <a:ext cx="7239000" cy="519113"/>
          </a:xfrm>
          <a:prstGeom prst="rect">
            <a:avLst/>
          </a:prstGeom>
          <a:noFill/>
          <a:ln w="9525">
            <a:noFill/>
            <a:miter lim="800000"/>
            <a:headEnd/>
            <a:tailEnd/>
          </a:ln>
        </p:spPr>
        <p:txBody>
          <a:bodyPr>
            <a:spAutoFit/>
          </a:bodyPr>
          <a:lstStyle/>
          <a:p>
            <a:pPr lvl="1">
              <a:spcBef>
                <a:spcPct val="20000"/>
              </a:spcBef>
              <a:buClr>
                <a:schemeClr val="bg1"/>
              </a:buClr>
              <a:buFont typeface="Wingdings" pitchFamily="2" charset="2"/>
              <a:buNone/>
            </a:pPr>
            <a:r>
              <a:rPr lang="en-US" sz="2800"/>
              <a:t>Common words, no jargon</a:t>
            </a:r>
            <a:endParaRPr lang="en-US" sz="2400"/>
          </a:p>
        </p:txBody>
      </p:sp>
      <p:sp>
        <p:nvSpPr>
          <p:cNvPr id="116743" name="Text Box 8"/>
          <p:cNvSpPr txBox="1">
            <a:spLocks noChangeArrowheads="1"/>
          </p:cNvSpPr>
          <p:nvPr/>
        </p:nvSpPr>
        <p:spPr bwMode="auto">
          <a:xfrm>
            <a:off x="838200" y="1143000"/>
            <a:ext cx="6096000" cy="519113"/>
          </a:xfrm>
          <a:prstGeom prst="rect">
            <a:avLst/>
          </a:prstGeom>
          <a:noFill/>
          <a:ln w="9525">
            <a:noFill/>
            <a:miter lim="800000"/>
            <a:headEnd/>
            <a:tailEnd/>
          </a:ln>
        </p:spPr>
        <p:txBody>
          <a:bodyPr>
            <a:spAutoFit/>
          </a:bodyPr>
          <a:lstStyle/>
          <a:p>
            <a:pPr>
              <a:spcBef>
                <a:spcPct val="50000"/>
              </a:spcBef>
            </a:pPr>
            <a:r>
              <a:rPr lang="en-US" sz="2800"/>
              <a:t>Logical organization</a:t>
            </a:r>
            <a:r>
              <a:rPr lang="en-US" sz="240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381000" y="838200"/>
            <a:ext cx="8472488" cy="609600"/>
          </a:xfrm>
        </p:spPr>
        <p:txBody>
          <a:bodyPr/>
          <a:lstStyle/>
          <a:p>
            <a:pPr eaLnBrk="1" hangingPunct="1"/>
            <a:r>
              <a:rPr lang="en-US" sz="4600" smtClean="0"/>
              <a:t>Avoid:</a:t>
            </a:r>
            <a:r>
              <a:rPr lang="en-US" sz="4600" b="1" smtClean="0"/>
              <a:t/>
            </a:r>
            <a:br>
              <a:rPr lang="en-US" sz="4600" b="1" smtClean="0"/>
            </a:br>
            <a:endParaRPr lang="en-US" sz="4600" b="1" smtClean="0"/>
          </a:p>
        </p:txBody>
      </p:sp>
      <p:sp>
        <p:nvSpPr>
          <p:cNvPr id="118786" name="Rectangle 3"/>
          <p:cNvSpPr>
            <a:spLocks noGrp="1" noChangeArrowheads="1"/>
          </p:cNvSpPr>
          <p:nvPr>
            <p:ph type="body" idx="1"/>
          </p:nvPr>
        </p:nvSpPr>
        <p:spPr>
          <a:xfrm>
            <a:off x="457200" y="1828800"/>
            <a:ext cx="8050213" cy="533400"/>
          </a:xfrm>
        </p:spPr>
        <p:txBody>
          <a:bodyPr/>
          <a:lstStyle/>
          <a:p>
            <a:pPr lvl="1" eaLnBrk="1" hangingPunct="1">
              <a:lnSpc>
                <a:spcPct val="80000"/>
              </a:lnSpc>
              <a:buClr>
                <a:schemeClr val="bg1"/>
              </a:buClr>
              <a:buFont typeface="Wingdings" pitchFamily="2" charset="2"/>
              <a:buNone/>
            </a:pPr>
            <a:r>
              <a:rPr lang="en-US" sz="2400" b="1" smtClean="0"/>
              <a:t>	</a:t>
            </a:r>
            <a:r>
              <a:rPr lang="en-US" sz="2800" smtClean="0"/>
              <a:t>“Hidden verbs” </a:t>
            </a:r>
          </a:p>
          <a:p>
            <a:pPr lvl="1" eaLnBrk="1" hangingPunct="1">
              <a:lnSpc>
                <a:spcPct val="80000"/>
              </a:lnSpc>
              <a:buClr>
                <a:schemeClr val="bg1"/>
              </a:buClr>
              <a:buFont typeface="Wingdings" pitchFamily="2" charset="2"/>
              <a:buNone/>
            </a:pPr>
            <a:endParaRPr lang="en-US" sz="2800" smtClean="0"/>
          </a:p>
          <a:p>
            <a:pPr lvl="1" eaLnBrk="1" hangingPunct="1">
              <a:lnSpc>
                <a:spcPct val="80000"/>
              </a:lnSpc>
              <a:buClr>
                <a:schemeClr val="bg1"/>
              </a:buClr>
              <a:buFont typeface="Wingdings" pitchFamily="2" charset="2"/>
              <a:buNone/>
            </a:pPr>
            <a:r>
              <a:rPr lang="en-US" sz="2800" smtClean="0"/>
              <a:t>	Abbreviations</a:t>
            </a:r>
          </a:p>
          <a:p>
            <a:pPr lvl="1" eaLnBrk="1" hangingPunct="1">
              <a:lnSpc>
                <a:spcPct val="80000"/>
              </a:lnSpc>
              <a:buClr>
                <a:schemeClr val="bg1"/>
              </a:buClr>
              <a:buFont typeface="Wingdings" pitchFamily="2" charset="2"/>
              <a:buNone/>
            </a:pPr>
            <a:endParaRPr lang="en-US" sz="2800" smtClean="0"/>
          </a:p>
          <a:p>
            <a:pPr lvl="1" eaLnBrk="1" hangingPunct="1">
              <a:lnSpc>
                <a:spcPct val="80000"/>
              </a:lnSpc>
              <a:buClr>
                <a:schemeClr val="bg1"/>
              </a:buClr>
              <a:buFont typeface="Wingdings" pitchFamily="2" charset="2"/>
              <a:buNone/>
            </a:pPr>
            <a:r>
              <a:rPr lang="en-US" sz="2800" smtClean="0"/>
              <a:t>	Long sentences</a:t>
            </a:r>
          </a:p>
          <a:p>
            <a:pPr lvl="1" eaLnBrk="1" hangingPunct="1">
              <a:lnSpc>
                <a:spcPct val="80000"/>
              </a:lnSpc>
              <a:buClr>
                <a:schemeClr val="bg1"/>
              </a:buClr>
              <a:buFont typeface="Wingdings" pitchFamily="2" charset="2"/>
              <a:buNone/>
            </a:pPr>
            <a:endParaRPr lang="en-US" sz="2800" smtClean="0"/>
          </a:p>
          <a:p>
            <a:pPr lvl="1" eaLnBrk="1" hangingPunct="1">
              <a:lnSpc>
                <a:spcPct val="80000"/>
              </a:lnSpc>
              <a:buClr>
                <a:schemeClr val="bg1"/>
              </a:buClr>
              <a:buFont typeface="Wingdings" pitchFamily="2" charset="2"/>
              <a:buNone/>
            </a:pPr>
            <a:r>
              <a:rPr lang="en-US" sz="2800" smtClean="0"/>
              <a:t>	Unnecessary words</a:t>
            </a:r>
          </a:p>
          <a:p>
            <a:pPr lvl="1" eaLnBrk="1" hangingPunct="1">
              <a:lnSpc>
                <a:spcPct val="80000"/>
              </a:lnSpc>
              <a:buClr>
                <a:schemeClr val="bg1"/>
              </a:buClr>
              <a:buFont typeface="Wingdings" pitchFamily="2" charset="2"/>
              <a:buNone/>
            </a:pPr>
            <a:endParaRPr lang="en-US" sz="2800" smtClean="0"/>
          </a:p>
          <a:p>
            <a:pPr lvl="1" eaLnBrk="1" hangingPunct="1">
              <a:lnSpc>
                <a:spcPct val="80000"/>
              </a:lnSpc>
              <a:buClr>
                <a:schemeClr val="bg1"/>
              </a:buClr>
              <a:buFont typeface="Wingdings" pitchFamily="2" charset="2"/>
              <a:buNone/>
            </a:pPr>
            <a:r>
              <a:rPr lang="en-US" sz="2800" smtClean="0"/>
              <a:t>	Information the reader doesn’t want</a:t>
            </a:r>
          </a:p>
          <a:p>
            <a:pPr lvl="1" eaLnBrk="1" hangingPunct="1">
              <a:lnSpc>
                <a:spcPct val="80000"/>
              </a:lnSpc>
              <a:buClr>
                <a:schemeClr val="bg1"/>
              </a:buClr>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sz="3800" smtClean="0"/>
              <a:t>Critical techniques for web writing</a:t>
            </a:r>
          </a:p>
        </p:txBody>
      </p:sp>
      <p:sp>
        <p:nvSpPr>
          <p:cNvPr id="120834" name="Rectangle 3"/>
          <p:cNvSpPr>
            <a:spLocks noGrp="1" noChangeArrowheads="1"/>
          </p:cNvSpPr>
          <p:nvPr>
            <p:ph type="body" idx="1"/>
          </p:nvPr>
        </p:nvSpPr>
        <p:spPr/>
        <p:txBody>
          <a:bodyPr/>
          <a:lstStyle/>
          <a:p>
            <a:pPr eaLnBrk="1" hangingPunct="1">
              <a:buFont typeface="Wingdings" pitchFamily="2" charset="2"/>
              <a:buNone/>
            </a:pPr>
            <a:r>
              <a:rPr lang="en-US" b="1" smtClean="0"/>
              <a:t>	We don’t have time to talk about all the plain language techniques on those lists (and they aren’t even </a:t>
            </a:r>
            <a:r>
              <a:rPr lang="en-US" b="1" smtClean="0">
                <a:solidFill>
                  <a:schemeClr val="accent1"/>
                </a:solidFill>
              </a:rPr>
              <a:t>all</a:t>
            </a:r>
            <a:r>
              <a:rPr lang="en-US" b="1" smtClean="0"/>
              <a:t> the techniques), so we’ll focus on a few that are especially important to writing for the web.</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a:lstStyle/>
          <a:p>
            <a:pPr eaLnBrk="1" hangingPunct="1"/>
            <a:endParaRPr lang="en-US" sz="3800" smtClean="0">
              <a:solidFill>
                <a:srgbClr val="FF0000"/>
              </a:solidFill>
            </a:endParaRPr>
          </a:p>
        </p:txBody>
      </p:sp>
      <p:sp>
        <p:nvSpPr>
          <p:cNvPr id="111619" name="Rectangle 3"/>
          <p:cNvSpPr>
            <a:spLocks noGrp="1" noChangeArrowheads="1"/>
          </p:cNvSpPr>
          <p:nvPr>
            <p:ph type="body" idx="1"/>
          </p:nvPr>
        </p:nvSpPr>
        <p:spPr>
          <a:xfrm>
            <a:off x="495300" y="1066800"/>
            <a:ext cx="8050213" cy="4391025"/>
          </a:xfrm>
        </p:spPr>
        <p:txBody>
          <a:bodyPr/>
          <a:lstStyle/>
          <a:p>
            <a:pPr eaLnBrk="1" hangingPunct="1"/>
            <a:r>
              <a:rPr lang="en-US" b="1" smtClean="0"/>
              <a:t>Write in short sentences</a:t>
            </a:r>
          </a:p>
          <a:p>
            <a:pPr eaLnBrk="1" hangingPunct="1"/>
            <a:r>
              <a:rPr lang="en-US" b="1" smtClean="0"/>
              <a:t>Use pronouns</a:t>
            </a:r>
          </a:p>
          <a:p>
            <a:pPr eaLnBrk="1" hangingPunct="1"/>
            <a:r>
              <a:rPr lang="en-US" b="1" smtClean="0"/>
              <a:t>Use strong, active verbs</a:t>
            </a:r>
          </a:p>
          <a:p>
            <a:pPr eaLnBrk="1" hangingPunct="1"/>
            <a:r>
              <a:rPr lang="en-US" b="1" smtClean="0"/>
              <a:t>Use your customer’s vocabulary</a:t>
            </a:r>
          </a:p>
          <a:p>
            <a:pPr eaLnBrk="1" hangingPunct="1"/>
            <a:r>
              <a:rPr lang="en-US" b="1" smtClean="0"/>
              <a:t>Develop good lists</a:t>
            </a:r>
          </a:p>
          <a:p>
            <a:pPr eaLnBrk="1" hangingPunct="1"/>
            <a:r>
              <a:rPr lang="en-US" b="1" smtClean="0"/>
              <a:t>Use lots of useful headings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pPr eaLnBrk="1" hangingPunct="1"/>
            <a:r>
              <a:rPr lang="en-US" smtClean="0"/>
              <a:t>General rules for sentence length</a:t>
            </a:r>
          </a:p>
        </p:txBody>
      </p:sp>
      <p:sp>
        <p:nvSpPr>
          <p:cNvPr id="113667" name="Rectangle 3"/>
          <p:cNvSpPr>
            <a:spLocks noGrp="1" noChangeArrowheads="1"/>
          </p:cNvSpPr>
          <p:nvPr>
            <p:ph type="body" idx="1"/>
          </p:nvPr>
        </p:nvSpPr>
        <p:spPr>
          <a:xfrm>
            <a:off x="103188" y="1447800"/>
            <a:ext cx="8050212" cy="1158875"/>
          </a:xfrm>
        </p:spPr>
        <p:txBody>
          <a:bodyPr/>
          <a:lstStyle/>
          <a:p>
            <a:pPr eaLnBrk="1" hangingPunct="1">
              <a:lnSpc>
                <a:spcPct val="90000"/>
              </a:lnSpc>
              <a:buFont typeface="Wingdings" pitchFamily="2" charset="2"/>
              <a:buNone/>
            </a:pPr>
            <a:r>
              <a:rPr lang="en-US" b="1" smtClean="0"/>
              <a:t>	Your document should have an average sentence length of 20 words, or fewer, in documents, and 15 on the web.</a:t>
            </a:r>
          </a:p>
          <a:p>
            <a:pPr eaLnBrk="1" hangingPunct="1">
              <a:lnSpc>
                <a:spcPct val="90000"/>
              </a:lnSpc>
              <a:buFont typeface="Wingdings" pitchFamily="2" charset="2"/>
              <a:buNone/>
            </a:pPr>
            <a:endParaRPr lang="en-US" b="1" smtClean="0"/>
          </a:p>
          <a:p>
            <a:pPr eaLnBrk="1" hangingPunct="1">
              <a:lnSpc>
                <a:spcPct val="90000"/>
              </a:lnSpc>
              <a:buFont typeface="Wingdings" pitchFamily="2" charset="2"/>
              <a:buNone/>
            </a:pPr>
            <a:endParaRPr lang="en-US" sz="2600" b="1" smtClean="0"/>
          </a:p>
        </p:txBody>
      </p:sp>
      <p:sp>
        <p:nvSpPr>
          <p:cNvPr id="113668" name="Text Box 4"/>
          <p:cNvSpPr txBox="1">
            <a:spLocks noChangeArrowheads="1"/>
          </p:cNvSpPr>
          <p:nvPr/>
        </p:nvSpPr>
        <p:spPr bwMode="auto">
          <a:xfrm>
            <a:off x="457200" y="2971800"/>
            <a:ext cx="8229600" cy="2014538"/>
          </a:xfrm>
          <a:prstGeom prst="rect">
            <a:avLst/>
          </a:prstGeom>
          <a:noFill/>
          <a:ln w="9525">
            <a:noFill/>
            <a:miter lim="800000"/>
            <a:headEnd/>
            <a:tailEnd/>
          </a:ln>
        </p:spPr>
        <p:txBody>
          <a:bodyPr>
            <a:spAutoFit/>
          </a:bodyPr>
          <a:lstStyle/>
          <a:p>
            <a:pPr>
              <a:spcBef>
                <a:spcPct val="50000"/>
              </a:spcBef>
            </a:pPr>
            <a:r>
              <a:rPr lang="en-US" sz="2800" i="1"/>
              <a:t>On the web, no single sentence should be longer than 25 words.</a:t>
            </a:r>
          </a:p>
          <a:p>
            <a:pPr>
              <a:spcBef>
                <a:spcPct val="50000"/>
              </a:spcBef>
            </a:pPr>
            <a:r>
              <a:rPr lang="en-US" sz="2800" i="1"/>
              <a:t>Use short paragraphs with ONE topic sentence that develops ONE idea.</a:t>
            </a:r>
            <a:endParaRPr lang="en-US" sz="2400" i="1"/>
          </a:p>
        </p:txBody>
      </p:sp>
      <p:sp>
        <p:nvSpPr>
          <p:cNvPr id="113669" name="Text Box 5"/>
          <p:cNvSpPr txBox="1">
            <a:spLocks noChangeArrowheads="1"/>
          </p:cNvSpPr>
          <p:nvPr/>
        </p:nvSpPr>
        <p:spPr bwMode="auto">
          <a:xfrm>
            <a:off x="457200" y="4267200"/>
            <a:ext cx="7467600" cy="519113"/>
          </a:xfrm>
          <a:prstGeom prst="rect">
            <a:avLst/>
          </a:prstGeom>
          <a:noFill/>
          <a:ln w="9525">
            <a:noFill/>
            <a:miter lim="800000"/>
            <a:headEnd/>
            <a:tailEnd/>
          </a:ln>
        </p:spPr>
        <p:txBody>
          <a:bodyPr>
            <a:spAutoFit/>
          </a:bodyPr>
          <a:lstStyle/>
          <a:p>
            <a:pPr>
              <a:spcBef>
                <a:spcPct val="50000"/>
              </a:spcBef>
              <a:buFontTx/>
              <a:buChar char="•"/>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8"/>
                                        </p:tgtEl>
                                        <p:attrNameLst>
                                          <p:attrName>style.visibility</p:attrName>
                                        </p:attrNameLst>
                                      </p:cBhvr>
                                      <p:to>
                                        <p:strVal val="visible"/>
                                      </p:to>
                                    </p:set>
                                    <p:anim calcmode="lin" valueType="num">
                                      <p:cBhvr additive="base">
                                        <p:cTn id="13" dur="500" fill="hold"/>
                                        <p:tgtEl>
                                          <p:spTgt spid="113668"/>
                                        </p:tgtEl>
                                        <p:attrNameLst>
                                          <p:attrName>ppt_x</p:attrName>
                                        </p:attrNameLst>
                                      </p:cBhvr>
                                      <p:tavLst>
                                        <p:tav tm="0">
                                          <p:val>
                                            <p:strVal val="0-#ppt_w/2"/>
                                          </p:val>
                                        </p:tav>
                                        <p:tav tm="100000">
                                          <p:val>
                                            <p:strVal val="#ppt_x"/>
                                          </p:val>
                                        </p:tav>
                                      </p:tavLst>
                                    </p:anim>
                                    <p:anim calcmode="lin" valueType="num">
                                      <p:cBhvr additive="base">
                                        <p:cTn id="14" dur="500" fill="hold"/>
                                        <p:tgtEl>
                                          <p:spTgt spid="1136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13669"/>
                                        </p:tgtEl>
                                        <p:attrNameLst>
                                          <p:attrName>style.visibility</p:attrName>
                                        </p:attrNameLst>
                                      </p:cBhvr>
                                      <p:to>
                                        <p:strVal val="visible"/>
                                      </p:to>
                                    </p:set>
                                    <p:anim calcmode="lin" valueType="num">
                                      <p:cBhvr additive="base">
                                        <p:cTn id="19" dur="500" fill="hold"/>
                                        <p:tgtEl>
                                          <p:spTgt spid="113669"/>
                                        </p:tgtEl>
                                        <p:attrNameLst>
                                          <p:attrName>ppt_x</p:attrName>
                                        </p:attrNameLst>
                                      </p:cBhvr>
                                      <p:tavLst>
                                        <p:tav tm="0">
                                          <p:val>
                                            <p:strVal val="0-#ppt_w/2"/>
                                          </p:val>
                                        </p:tav>
                                        <p:tav tm="100000">
                                          <p:val>
                                            <p:strVal val="#ppt_x"/>
                                          </p:val>
                                        </p:tav>
                                      </p:tavLst>
                                    </p:anim>
                                    <p:anim calcmode="lin" valueType="num">
                                      <p:cBhvr additive="base">
                                        <p:cTn id="20" dur="500" fill="hold"/>
                                        <p:tgtEl>
                                          <p:spTgt spid="1136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p:bldP spid="11366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a:lstStyle/>
          <a:p>
            <a:pPr eaLnBrk="1" hangingPunct="1"/>
            <a:r>
              <a:rPr lang="en-US" smtClean="0"/>
              <a:t>How can we shorten this?</a:t>
            </a:r>
          </a:p>
        </p:txBody>
      </p:sp>
      <p:sp>
        <p:nvSpPr>
          <p:cNvPr id="126978" name="Rectangle 3"/>
          <p:cNvSpPr>
            <a:spLocks noGrp="1" noChangeArrowheads="1"/>
          </p:cNvSpPr>
          <p:nvPr>
            <p:ph type="body" idx="1"/>
          </p:nvPr>
        </p:nvSpPr>
        <p:spPr>
          <a:xfrm>
            <a:off x="381000" y="990600"/>
            <a:ext cx="8229600" cy="4530725"/>
          </a:xfrm>
        </p:spPr>
        <p:txBody>
          <a:bodyPr/>
          <a:lstStyle/>
          <a:p>
            <a:pPr eaLnBrk="1" hangingPunct="1">
              <a:buFont typeface="Wingdings" pitchFamily="2" charset="2"/>
              <a:buNone/>
            </a:pPr>
            <a:r>
              <a:rPr lang="en-US" smtClean="0"/>
              <a:t>  There is no escaping the fact that it is considered very important to note that a number of various available applicable studies ipso facto have generally identified the fact that additional appropriate nocturnal employment could usually keep juvenile adolescents off thoroughfares during the night hours, including but not limited to the time prior to midnight on weeknights and/or 2 a.m. on weekends. </a:t>
            </a:r>
          </a:p>
          <a:p>
            <a:pPr algn="ctr" eaLnBrk="1" hangingPunct="1">
              <a:buFont typeface="Wingdings" pitchFamily="2" charset="2"/>
              <a:buNone/>
            </a:pPr>
            <a:r>
              <a:rPr lang="en-US" smtClean="0">
                <a:solidFill>
                  <a:schemeClr val="accent1"/>
                </a:solidFill>
              </a:rPr>
              <a:t>62 words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n-US" smtClean="0"/>
              <a:t>Short and Sweet</a:t>
            </a:r>
          </a:p>
        </p:txBody>
      </p:sp>
      <p:sp>
        <p:nvSpPr>
          <p:cNvPr id="129026" name="Rectangle 3"/>
          <p:cNvSpPr>
            <a:spLocks noGrp="1" noChangeArrowheads="1"/>
          </p:cNvSpPr>
          <p:nvPr>
            <p:ph type="body" idx="1"/>
          </p:nvPr>
        </p:nvSpPr>
        <p:spPr/>
        <p:txBody>
          <a:bodyPr/>
          <a:lstStyle/>
          <a:p>
            <a:pPr algn="ctr" eaLnBrk="1" hangingPunct="1">
              <a:buFont typeface="Wingdings" pitchFamily="2" charset="2"/>
              <a:buNone/>
            </a:pPr>
            <a:r>
              <a:rPr lang="en-US" smtClean="0"/>
              <a:t>More night jobs would keep youths off the streets. </a:t>
            </a:r>
          </a:p>
          <a:p>
            <a:pPr algn="ctr" eaLnBrk="1" hangingPunct="1">
              <a:buFont typeface="Wingdings" pitchFamily="2" charset="2"/>
              <a:buNone/>
            </a:pPr>
            <a:r>
              <a:rPr lang="en-US" smtClean="0">
                <a:solidFill>
                  <a:schemeClr val="accent1"/>
                </a:solidFill>
              </a:rPr>
              <a:t>9 words</a:t>
            </a:r>
          </a:p>
          <a:p>
            <a:pPr eaLnBrk="1" hangingPunct="1">
              <a:buFont typeface="Wingdings" pitchFamily="2" charset="2"/>
              <a:buNone/>
            </a:pPr>
            <a:endParaRPr lang="en-US" smtClean="0">
              <a:solidFill>
                <a:srgbClr val="FFFF00"/>
              </a:solidFill>
            </a:endParaRPr>
          </a:p>
          <a:p>
            <a:pPr algn="ctr" eaLnBrk="1" hangingPunct="1">
              <a:buFont typeface="Wingdings" pitchFamily="2" charset="2"/>
              <a:buNone/>
            </a:pPr>
            <a:endParaRPr lang="en-US" smtClean="0"/>
          </a:p>
        </p:txBody>
      </p:sp>
      <p:sp>
        <p:nvSpPr>
          <p:cNvPr id="129027" name="Rectangle 4"/>
          <p:cNvSpPr>
            <a:spLocks noChangeArrowheads="1"/>
          </p:cNvSpPr>
          <p:nvPr/>
        </p:nvSpPr>
        <p:spPr bwMode="auto">
          <a:xfrm>
            <a:off x="419100" y="4000500"/>
            <a:ext cx="8318500" cy="14732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2000">
                <a:solidFill>
                  <a:schemeClr val="bg1"/>
                </a:solidFill>
                <a:latin typeface="Times New Roman" pitchFamily="18" charset="0"/>
              </a:rPr>
              <a:t>“The most valuable of all talents is never using two words when one will do.”</a:t>
            </a:r>
          </a:p>
          <a:p>
            <a:pPr algn="ctr" eaLnBrk="0" hangingPunct="0">
              <a:spcBef>
                <a:spcPct val="50000"/>
              </a:spcBef>
            </a:pPr>
            <a:r>
              <a:rPr lang="en-US" sz="2000">
                <a:solidFill>
                  <a:schemeClr val="bg1"/>
                </a:solidFill>
                <a:latin typeface="Times New Roman" pitchFamily="18" charset="0"/>
              </a:rPr>
              <a:t>~Thomas Jefferson</a:t>
            </a:r>
          </a:p>
          <a:p>
            <a:pPr algn="ctr" eaLnBrk="0" hangingPunct="0"/>
            <a:endParaRPr lang="en-US" sz="240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body" idx="1"/>
          </p:nvPr>
        </p:nvSpPr>
        <p:spPr>
          <a:xfrm>
            <a:off x="495300" y="533400"/>
            <a:ext cx="8050213" cy="5365750"/>
          </a:xfrm>
        </p:spPr>
        <p:txBody>
          <a:bodyPr/>
          <a:lstStyle/>
          <a:p>
            <a:pPr eaLnBrk="1" hangingPunct="1">
              <a:lnSpc>
                <a:spcPct val="90000"/>
              </a:lnSpc>
            </a:pPr>
            <a:r>
              <a:rPr lang="en-US" sz="2400" b="1" smtClean="0"/>
              <a:t>The members, representing a wide spectrum of fisheries, environmental, academic, state, tribal, consumer and other related national interests, draw on their expertise and other appropriate sources to evaluate and recommend priorities and needed changes in national programs, including the periodic reauthorization of the Magnuson-Stevens, the Endangered Species and the Marine Mammal Protection Acts.</a:t>
            </a:r>
          </a:p>
          <a:p>
            <a:pPr eaLnBrk="1" hangingPunct="1">
              <a:lnSpc>
                <a:spcPct val="90000"/>
              </a:lnSpc>
              <a:buFont typeface="Wingdings" pitchFamily="2" charset="2"/>
              <a:buNone/>
            </a:pPr>
            <a:endParaRPr lang="en-US" sz="2400" b="1" smtClean="0"/>
          </a:p>
          <a:p>
            <a:pPr eaLnBrk="1" hangingPunct="1">
              <a:lnSpc>
                <a:spcPct val="90000"/>
              </a:lnSpc>
            </a:pPr>
            <a:r>
              <a:rPr lang="en-US" sz="2400" b="1" smtClean="0"/>
              <a:t>OSF works to manage fish stocks important to commercial, recreational, and subsistence fisheries by providing guidance to our Regional Offices and Regional Fishery Management Councils; facilitating effective communication between and among constituents; and supporting safe seafood.</a:t>
            </a:r>
            <a:endParaRPr lang="en-US" sz="24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body" idx="4294967295"/>
          </p:nvPr>
        </p:nvSpPr>
        <p:spPr>
          <a:xfrm>
            <a:off x="495300" y="533400"/>
            <a:ext cx="8050213" cy="5365750"/>
          </a:xfrm>
        </p:spPr>
        <p:txBody>
          <a:bodyPr/>
          <a:lstStyle/>
          <a:p>
            <a:pPr eaLnBrk="1" hangingPunct="1">
              <a:lnSpc>
                <a:spcPct val="90000"/>
              </a:lnSpc>
              <a:buFont typeface="Wingdings" pitchFamily="2" charset="2"/>
              <a:buNone/>
            </a:pPr>
            <a:r>
              <a:rPr lang="en-US" sz="2400" b="1" smtClean="0"/>
              <a:t>	The members represent a wide spectrum of: </a:t>
            </a:r>
          </a:p>
          <a:p>
            <a:pPr marL="742950" lvl="1" indent="-285750" eaLnBrk="1" hangingPunct="1">
              <a:lnSpc>
                <a:spcPct val="90000"/>
              </a:lnSpc>
            </a:pPr>
            <a:r>
              <a:rPr lang="en-US" sz="2000" b="1" smtClean="0"/>
              <a:t>fisheries, </a:t>
            </a:r>
          </a:p>
          <a:p>
            <a:pPr marL="742950" lvl="1" indent="-285750" eaLnBrk="1" hangingPunct="1">
              <a:lnSpc>
                <a:spcPct val="90000"/>
              </a:lnSpc>
            </a:pPr>
            <a:r>
              <a:rPr lang="en-US" sz="2000" b="1" smtClean="0"/>
              <a:t>environmental, </a:t>
            </a:r>
          </a:p>
          <a:p>
            <a:pPr marL="742950" lvl="1" indent="-285750" eaLnBrk="1" hangingPunct="1">
              <a:lnSpc>
                <a:spcPct val="90000"/>
              </a:lnSpc>
            </a:pPr>
            <a:r>
              <a:rPr lang="en-US" sz="2000" b="1" smtClean="0"/>
              <a:t>academic, state, </a:t>
            </a:r>
          </a:p>
          <a:p>
            <a:pPr marL="742950" lvl="1" indent="-285750" eaLnBrk="1" hangingPunct="1">
              <a:lnSpc>
                <a:spcPct val="90000"/>
              </a:lnSpc>
            </a:pPr>
            <a:r>
              <a:rPr lang="en-US" sz="2000" b="1" smtClean="0"/>
              <a:t>tribal, </a:t>
            </a:r>
          </a:p>
          <a:p>
            <a:pPr marL="742950" lvl="1" indent="-285750" eaLnBrk="1" hangingPunct="1">
              <a:lnSpc>
                <a:spcPct val="90000"/>
              </a:lnSpc>
            </a:pPr>
            <a:r>
              <a:rPr lang="en-US" sz="2000" b="1" smtClean="0"/>
              <a:t>consumer, and </a:t>
            </a:r>
          </a:p>
          <a:p>
            <a:pPr marL="742950" lvl="1" indent="-285750" eaLnBrk="1" hangingPunct="1">
              <a:lnSpc>
                <a:spcPct val="90000"/>
              </a:lnSpc>
            </a:pPr>
            <a:r>
              <a:rPr lang="en-US" sz="2000" b="1" smtClean="0"/>
              <a:t>other related national interests.</a:t>
            </a:r>
          </a:p>
          <a:p>
            <a:pPr eaLnBrk="1" hangingPunct="1">
              <a:lnSpc>
                <a:spcPct val="90000"/>
              </a:lnSpc>
              <a:buFont typeface="Wingdings" pitchFamily="2" charset="2"/>
              <a:buNone/>
            </a:pPr>
            <a:r>
              <a:rPr lang="en-US" sz="2400" b="1" smtClean="0"/>
              <a:t>	</a:t>
            </a:r>
            <a:r>
              <a:rPr lang="en-US" sz="2400" b="1" smtClean="0">
                <a:solidFill>
                  <a:schemeClr val="hlink"/>
                </a:solidFill>
              </a:rPr>
              <a:t>They use their expertise and other appropriate sources to evaluate and recommend priorities and needed changes in national programs</a:t>
            </a:r>
            <a:r>
              <a:rPr lang="en-US" sz="2400" b="1" smtClean="0"/>
              <a:t>.  These programs include the periodic reauthorization of the Magnuson-Stevens, the Endangered Species, and the Marine Mammal Protection Acts.</a:t>
            </a:r>
          </a:p>
          <a:p>
            <a:pPr eaLnBrk="1" hangingPunct="1">
              <a:lnSpc>
                <a:spcPct val="90000"/>
              </a:lnSpc>
              <a:buFont typeface="Wingdings" pitchFamily="2" charset="2"/>
              <a:buNone/>
            </a:pPr>
            <a:endParaRPr lang="en-US" sz="2400"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533400"/>
            <a:ext cx="8001000" cy="1219200"/>
          </a:xfrm>
        </p:spPr>
        <p:txBody>
          <a:bodyPr/>
          <a:lstStyle/>
          <a:p>
            <a:pPr eaLnBrk="1" hangingPunct="1"/>
            <a:r>
              <a:rPr lang="en-US" sz="3800" smtClean="0"/>
              <a:t>We know people don’t read on the web</a:t>
            </a:r>
          </a:p>
        </p:txBody>
      </p:sp>
      <p:sp>
        <p:nvSpPr>
          <p:cNvPr id="13315" name="Text Box 3"/>
          <p:cNvSpPr txBox="1">
            <a:spLocks noChangeArrowheads="1"/>
          </p:cNvSpPr>
          <p:nvPr/>
        </p:nvSpPr>
        <p:spPr bwMode="auto">
          <a:xfrm>
            <a:off x="914400" y="1447800"/>
            <a:ext cx="7696200" cy="3987800"/>
          </a:xfrm>
          <a:prstGeom prst="rect">
            <a:avLst/>
          </a:prstGeom>
          <a:noFill/>
          <a:ln w="9525">
            <a:noFill/>
            <a:miter lim="800000"/>
            <a:headEnd/>
            <a:tailEnd/>
          </a:ln>
        </p:spPr>
        <p:txBody>
          <a:bodyPr>
            <a:spAutoFit/>
          </a:bodyPr>
          <a:lstStyle/>
          <a:p>
            <a:pPr>
              <a:spcBef>
                <a:spcPct val="50000"/>
              </a:spcBef>
            </a:pPr>
            <a:r>
              <a:rPr lang="en-US" sz="2800"/>
              <a:t>They scan.</a:t>
            </a:r>
          </a:p>
          <a:p>
            <a:pPr>
              <a:spcBef>
                <a:spcPct val="50000"/>
              </a:spcBef>
            </a:pPr>
            <a:r>
              <a:rPr lang="en-US" sz="2400"/>
              <a:t>Nielsen and Morkes, in a famous 1997 study, found that 79 percent of their test users always scanned any new page they came across; only 16 percent read word-by-word.</a:t>
            </a:r>
          </a:p>
          <a:p>
            <a:pPr>
              <a:spcBef>
                <a:spcPct val="50000"/>
              </a:spcBef>
            </a:pPr>
            <a:r>
              <a:rPr lang="en-US" sz="2400"/>
              <a:t>A recent study of people reading long-form text on tablets finds higher reading speeds than in the past, but they're still slower than reading print.  </a:t>
            </a:r>
          </a:p>
          <a:p>
            <a:pPr>
              <a:spcBef>
                <a:spcPct val="50000"/>
              </a:spcBef>
            </a:pPr>
            <a:r>
              <a:rPr lang="en-US" sz="2400"/>
              <a:t>http://www.useit.com/alertbox/ipad-kindle-reading.html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body" idx="4294967295"/>
          </p:nvPr>
        </p:nvSpPr>
        <p:spPr>
          <a:xfrm>
            <a:off x="495300" y="533400"/>
            <a:ext cx="8050213" cy="5365750"/>
          </a:xfrm>
        </p:spPr>
        <p:txBody>
          <a:bodyPr/>
          <a:lstStyle/>
          <a:p>
            <a:pPr eaLnBrk="1" hangingPunct="1">
              <a:lnSpc>
                <a:spcPct val="90000"/>
              </a:lnSpc>
              <a:buFont typeface="Wingdings" pitchFamily="2" charset="2"/>
              <a:buNone/>
            </a:pPr>
            <a:r>
              <a:rPr lang="en-US" sz="2400" b="1" smtClean="0"/>
              <a:t>	OSF works to manage fish stocks important to commercial, recreational, and subsistence fisheries by:</a:t>
            </a:r>
          </a:p>
          <a:p>
            <a:pPr marL="742950" lvl="1" indent="-285750" eaLnBrk="1" hangingPunct="1">
              <a:lnSpc>
                <a:spcPct val="90000"/>
              </a:lnSpc>
            </a:pPr>
            <a:r>
              <a:rPr lang="en-US" sz="2000" b="1" smtClean="0"/>
              <a:t>providing guidance to our Regional Offices and Regional Fishery Management Councils; </a:t>
            </a:r>
          </a:p>
          <a:p>
            <a:pPr marL="742950" lvl="1" indent="-285750" eaLnBrk="1" hangingPunct="1">
              <a:lnSpc>
                <a:spcPct val="90000"/>
              </a:lnSpc>
            </a:pPr>
            <a:r>
              <a:rPr lang="en-US" sz="2000" b="1" smtClean="0"/>
              <a:t>facilitating effective communication between and among constituents; and </a:t>
            </a:r>
          </a:p>
          <a:p>
            <a:pPr marL="742950" lvl="1" indent="-285750" eaLnBrk="1" hangingPunct="1">
              <a:lnSpc>
                <a:spcPct val="90000"/>
              </a:lnSpc>
            </a:pPr>
            <a:r>
              <a:rPr lang="en-US" sz="2000" b="1" smtClean="0"/>
              <a:t>supporting safe seafood.</a:t>
            </a:r>
            <a:endParaRPr lang="en-US" sz="20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pPr eaLnBrk="1" hangingPunct="1"/>
            <a:r>
              <a:rPr lang="en-US" smtClean="0"/>
              <a:t>Use pronouns to speak to the audience</a:t>
            </a:r>
          </a:p>
        </p:txBody>
      </p:sp>
      <p:sp>
        <p:nvSpPr>
          <p:cNvPr id="117763" name="Text Box 3"/>
          <p:cNvSpPr txBox="1">
            <a:spLocks noChangeArrowheads="1"/>
          </p:cNvSpPr>
          <p:nvPr/>
        </p:nvSpPr>
        <p:spPr bwMode="auto">
          <a:xfrm>
            <a:off x="457200" y="3733800"/>
            <a:ext cx="8229600" cy="1373188"/>
          </a:xfrm>
          <a:prstGeom prst="rect">
            <a:avLst/>
          </a:prstGeom>
          <a:noFill/>
          <a:ln w="9525">
            <a:noFill/>
            <a:miter lim="800000"/>
            <a:headEnd/>
            <a:tailEnd/>
          </a:ln>
        </p:spPr>
        <p:txBody>
          <a:bodyPr>
            <a:spAutoFit/>
          </a:bodyPr>
          <a:lstStyle/>
          <a:p>
            <a:pPr>
              <a:spcBef>
                <a:spcPct val="50000"/>
              </a:spcBef>
              <a:buFontTx/>
              <a:buChar char="•"/>
            </a:pPr>
            <a:r>
              <a:rPr lang="en-US" sz="2800"/>
              <a:t>  Using general nouns such as “beneficiary” or “purchaser” requires the audience to “translate” before they can be sure you are talking to them.</a:t>
            </a:r>
            <a:r>
              <a:rPr lang="en-US" sz="2800" b="1"/>
              <a:t> </a:t>
            </a:r>
            <a:r>
              <a:rPr lang="en-US" sz="2400"/>
              <a:t> </a:t>
            </a:r>
          </a:p>
        </p:txBody>
      </p:sp>
      <p:sp>
        <p:nvSpPr>
          <p:cNvPr id="117764" name="Text Box 4"/>
          <p:cNvSpPr txBox="1">
            <a:spLocks noChangeArrowheads="1"/>
          </p:cNvSpPr>
          <p:nvPr/>
        </p:nvSpPr>
        <p:spPr bwMode="auto">
          <a:xfrm>
            <a:off x="533400" y="1905000"/>
            <a:ext cx="7543800" cy="1373188"/>
          </a:xfrm>
          <a:prstGeom prst="rect">
            <a:avLst/>
          </a:prstGeom>
          <a:noFill/>
          <a:ln w="9525">
            <a:noFill/>
            <a:miter lim="800000"/>
            <a:headEnd/>
            <a:tailEnd/>
          </a:ln>
        </p:spPr>
        <p:txBody>
          <a:bodyPr>
            <a:spAutoFit/>
          </a:bodyPr>
          <a:lstStyle/>
          <a:p>
            <a:pPr>
              <a:spcBef>
                <a:spcPct val="20000"/>
              </a:spcBef>
              <a:buFontTx/>
              <a:buChar char="•"/>
            </a:pPr>
            <a:r>
              <a:rPr lang="en-US" sz="2800"/>
              <a:t>  Research shows that people relate better to information that talks directly to them by using pronouns.</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4"/>
                                        </p:tgtEl>
                                        <p:attrNameLst>
                                          <p:attrName>style.visibility</p:attrName>
                                        </p:attrNameLst>
                                      </p:cBhvr>
                                      <p:to>
                                        <p:strVal val="visible"/>
                                      </p:to>
                                    </p:set>
                                    <p:anim calcmode="lin" valueType="num">
                                      <p:cBhvr additive="base">
                                        <p:cTn id="7" dur="500" fill="hold"/>
                                        <p:tgtEl>
                                          <p:spTgt spid="117764"/>
                                        </p:tgtEl>
                                        <p:attrNameLst>
                                          <p:attrName>ppt_x</p:attrName>
                                        </p:attrNameLst>
                                      </p:cBhvr>
                                      <p:tavLst>
                                        <p:tav tm="0">
                                          <p:val>
                                            <p:strVal val="0-#ppt_w/2"/>
                                          </p:val>
                                        </p:tav>
                                        <p:tav tm="100000">
                                          <p:val>
                                            <p:strVal val="#ppt_x"/>
                                          </p:val>
                                        </p:tav>
                                      </p:tavLst>
                                    </p:anim>
                                    <p:anim calcmode="lin" valueType="num">
                                      <p:cBhvr additive="base">
                                        <p:cTn id="8" dur="500" fill="hold"/>
                                        <p:tgtEl>
                                          <p:spTgt spid="1177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gtEl>
                                        <p:attrNameLst>
                                          <p:attrName>style.visibility</p:attrName>
                                        </p:attrNameLst>
                                      </p:cBhvr>
                                      <p:to>
                                        <p:strVal val="visible"/>
                                      </p:to>
                                    </p:set>
                                    <p:anim calcmode="lin" valueType="num">
                                      <p:cBhvr additive="base">
                                        <p:cTn id="13" dur="500" fill="hold"/>
                                        <p:tgtEl>
                                          <p:spTgt spid="117763"/>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utoUpdateAnimBg="0"/>
      <p:bldP spid="11776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a:lstStyle/>
          <a:p>
            <a:pPr eaLnBrk="1" hangingPunct="1"/>
            <a:r>
              <a:rPr lang="en-US" sz="3800" smtClean="0"/>
              <a:t>Using pronouns</a:t>
            </a:r>
          </a:p>
        </p:txBody>
      </p:sp>
      <p:sp>
        <p:nvSpPr>
          <p:cNvPr id="119811" name="Text Box 3"/>
          <p:cNvSpPr txBox="1">
            <a:spLocks noChangeArrowheads="1"/>
          </p:cNvSpPr>
          <p:nvPr/>
        </p:nvSpPr>
        <p:spPr bwMode="auto">
          <a:xfrm>
            <a:off x="457200" y="2667000"/>
            <a:ext cx="8229600" cy="1066800"/>
          </a:xfrm>
          <a:prstGeom prst="rect">
            <a:avLst/>
          </a:prstGeom>
          <a:noFill/>
          <a:ln w="9525">
            <a:noFill/>
            <a:miter lim="800000"/>
            <a:headEnd/>
            <a:tailEnd/>
          </a:ln>
        </p:spPr>
        <p:txBody>
          <a:bodyPr>
            <a:spAutoFit/>
          </a:bodyPr>
          <a:lstStyle/>
          <a:p>
            <a:pPr>
              <a:spcBef>
                <a:spcPct val="50000"/>
              </a:spcBef>
              <a:buFontTx/>
              <a:buChar char="•"/>
            </a:pPr>
            <a:r>
              <a:rPr lang="en-US" sz="3200"/>
              <a:t> Refer to the reader as “you” in the text and as “I” in questions.</a:t>
            </a:r>
          </a:p>
        </p:txBody>
      </p:sp>
      <p:sp>
        <p:nvSpPr>
          <p:cNvPr id="119812" name="Text Box 4"/>
          <p:cNvSpPr txBox="1">
            <a:spLocks noChangeArrowheads="1"/>
          </p:cNvSpPr>
          <p:nvPr/>
        </p:nvSpPr>
        <p:spPr bwMode="auto">
          <a:xfrm>
            <a:off x="533400" y="4221163"/>
            <a:ext cx="7391400" cy="579437"/>
          </a:xfrm>
          <a:prstGeom prst="rect">
            <a:avLst/>
          </a:prstGeom>
          <a:noFill/>
          <a:ln w="9525">
            <a:noFill/>
            <a:miter lim="800000"/>
            <a:headEnd/>
            <a:tailEnd/>
          </a:ln>
        </p:spPr>
        <p:txBody>
          <a:bodyPr>
            <a:spAutoFit/>
          </a:bodyPr>
          <a:lstStyle/>
          <a:p>
            <a:pPr>
              <a:spcBef>
                <a:spcPct val="50000"/>
              </a:spcBef>
              <a:buFontTx/>
              <a:buChar char="•"/>
            </a:pPr>
            <a:r>
              <a:rPr lang="en-US" sz="2400"/>
              <a:t> </a:t>
            </a:r>
            <a:r>
              <a:rPr lang="en-US" sz="3200"/>
              <a:t>Make sure you define “we” and “you.”</a:t>
            </a:r>
          </a:p>
        </p:txBody>
      </p:sp>
      <p:sp>
        <p:nvSpPr>
          <p:cNvPr id="119813" name="Text Box 5"/>
          <p:cNvSpPr txBox="1">
            <a:spLocks noChangeArrowheads="1"/>
          </p:cNvSpPr>
          <p:nvPr/>
        </p:nvSpPr>
        <p:spPr bwMode="auto">
          <a:xfrm>
            <a:off x="457200" y="1524000"/>
            <a:ext cx="6934200" cy="579438"/>
          </a:xfrm>
          <a:prstGeom prst="rect">
            <a:avLst/>
          </a:prstGeom>
          <a:noFill/>
          <a:ln w="9525">
            <a:noFill/>
            <a:miter lim="800000"/>
            <a:headEnd/>
            <a:tailEnd/>
          </a:ln>
        </p:spPr>
        <p:txBody>
          <a:bodyPr>
            <a:spAutoFit/>
          </a:bodyPr>
          <a:lstStyle/>
          <a:p>
            <a:pPr>
              <a:spcBef>
                <a:spcPct val="50000"/>
              </a:spcBef>
              <a:buFontTx/>
              <a:buChar char="•"/>
            </a:pPr>
            <a:r>
              <a:rPr lang="en-US" sz="3200"/>
              <a:t> Refer to your agency as “we.”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9813">
                                            <p:txEl>
                                              <p:pRg st="0" end="0"/>
                                            </p:txEl>
                                          </p:spTgt>
                                        </p:tgtEl>
                                        <p:attrNameLst>
                                          <p:attrName>style.visibility</p:attrName>
                                        </p:attrNameLst>
                                      </p:cBhvr>
                                      <p:to>
                                        <p:strVal val="visible"/>
                                      </p:to>
                                    </p:set>
                                    <p:anim calcmode="lin" valueType="num">
                                      <p:cBhvr additive="base">
                                        <p:cTn id="7" dur="500" fill="hold"/>
                                        <p:tgtEl>
                                          <p:spTgt spid="1198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9811"/>
                                        </p:tgtEl>
                                        <p:attrNameLst>
                                          <p:attrName>style.visibility</p:attrName>
                                        </p:attrNameLst>
                                      </p:cBhvr>
                                      <p:to>
                                        <p:strVal val="visible"/>
                                      </p:to>
                                    </p:set>
                                    <p:anim calcmode="lin" valueType="num">
                                      <p:cBhvr additive="base">
                                        <p:cTn id="13" dur="500" fill="hold"/>
                                        <p:tgtEl>
                                          <p:spTgt spid="119811"/>
                                        </p:tgtEl>
                                        <p:attrNameLst>
                                          <p:attrName>ppt_x</p:attrName>
                                        </p:attrNameLst>
                                      </p:cBhvr>
                                      <p:tavLst>
                                        <p:tav tm="0">
                                          <p:val>
                                            <p:strVal val="0-#ppt_w/2"/>
                                          </p:val>
                                        </p:tav>
                                        <p:tav tm="100000">
                                          <p:val>
                                            <p:strVal val="#ppt_x"/>
                                          </p:val>
                                        </p:tav>
                                      </p:tavLst>
                                    </p:anim>
                                    <p:anim calcmode="lin" valueType="num">
                                      <p:cBhvr additive="base">
                                        <p:cTn id="14" dur="500" fill="hold"/>
                                        <p:tgtEl>
                                          <p:spTgt spid="1198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2"/>
                                        </p:tgtEl>
                                        <p:attrNameLst>
                                          <p:attrName>style.visibility</p:attrName>
                                        </p:attrNameLst>
                                      </p:cBhvr>
                                      <p:to>
                                        <p:strVal val="visible"/>
                                      </p:to>
                                    </p:set>
                                    <p:anim calcmode="lin" valueType="num">
                                      <p:cBhvr additive="base">
                                        <p:cTn id="19" dur="500" fill="hold"/>
                                        <p:tgtEl>
                                          <p:spTgt spid="119812"/>
                                        </p:tgtEl>
                                        <p:attrNameLst>
                                          <p:attrName>ppt_x</p:attrName>
                                        </p:attrNameLst>
                                      </p:cBhvr>
                                      <p:tavLst>
                                        <p:tav tm="0">
                                          <p:val>
                                            <p:strVal val="0-#ppt_w/2"/>
                                          </p:val>
                                        </p:tav>
                                        <p:tav tm="100000">
                                          <p:val>
                                            <p:strVal val="#ppt_x"/>
                                          </p:val>
                                        </p:tav>
                                      </p:tavLst>
                                    </p:anim>
                                    <p:anim calcmode="lin" valueType="num">
                                      <p:cBhvr additive="base">
                                        <p:cTn id="20" dur="500" fill="hold"/>
                                        <p:tgtEl>
                                          <p:spTgt spid="1198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P spid="1198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2"/>
          <p:cNvSpPr txBox="1">
            <a:spLocks noChangeArrowheads="1"/>
          </p:cNvSpPr>
          <p:nvPr/>
        </p:nvSpPr>
        <p:spPr bwMode="auto">
          <a:xfrm>
            <a:off x="457200" y="1143000"/>
            <a:ext cx="7543800" cy="701675"/>
          </a:xfrm>
          <a:prstGeom prst="rect">
            <a:avLst/>
          </a:prstGeom>
          <a:noFill/>
          <a:ln w="9525">
            <a:noFill/>
            <a:miter lim="800000"/>
            <a:headEnd/>
            <a:tailEnd/>
          </a:ln>
        </p:spPr>
        <p:txBody>
          <a:bodyPr>
            <a:spAutoFit/>
          </a:bodyPr>
          <a:lstStyle/>
          <a:p>
            <a:pPr>
              <a:spcBef>
                <a:spcPct val="50000"/>
              </a:spcBef>
            </a:pPr>
            <a:r>
              <a:rPr lang="en-US" sz="4000" b="1"/>
              <a:t>Do not use these “pronouns”!</a:t>
            </a:r>
          </a:p>
        </p:txBody>
      </p:sp>
      <p:sp>
        <p:nvSpPr>
          <p:cNvPr id="121859" name="Text Box 3"/>
          <p:cNvSpPr txBox="1">
            <a:spLocks noChangeArrowheads="1"/>
          </p:cNvSpPr>
          <p:nvPr/>
        </p:nvSpPr>
        <p:spPr bwMode="auto">
          <a:xfrm>
            <a:off x="762000" y="1981200"/>
            <a:ext cx="7086600" cy="519113"/>
          </a:xfrm>
          <a:prstGeom prst="rect">
            <a:avLst/>
          </a:prstGeom>
          <a:noFill/>
          <a:ln w="9525">
            <a:noFill/>
            <a:miter lim="800000"/>
            <a:headEnd/>
            <a:tailEnd/>
          </a:ln>
        </p:spPr>
        <p:txBody>
          <a:bodyPr>
            <a:spAutoFit/>
          </a:bodyPr>
          <a:lstStyle/>
          <a:p>
            <a:pPr>
              <a:spcBef>
                <a:spcPct val="50000"/>
              </a:spcBef>
            </a:pPr>
            <a:r>
              <a:rPr lang="en-US" sz="2800"/>
              <a:t>He/she</a:t>
            </a:r>
          </a:p>
        </p:txBody>
      </p:sp>
      <p:sp>
        <p:nvSpPr>
          <p:cNvPr id="121860" name="Text Box 4"/>
          <p:cNvSpPr txBox="1">
            <a:spLocks noChangeArrowheads="1"/>
          </p:cNvSpPr>
          <p:nvPr/>
        </p:nvSpPr>
        <p:spPr bwMode="auto">
          <a:xfrm>
            <a:off x="762000" y="3124200"/>
            <a:ext cx="6400800" cy="519113"/>
          </a:xfrm>
          <a:prstGeom prst="rect">
            <a:avLst/>
          </a:prstGeom>
          <a:noFill/>
          <a:ln w="9525">
            <a:noFill/>
            <a:miter lim="800000"/>
            <a:headEnd/>
            <a:tailEnd/>
          </a:ln>
        </p:spPr>
        <p:txBody>
          <a:bodyPr>
            <a:spAutoFit/>
          </a:bodyPr>
          <a:lstStyle/>
          <a:p>
            <a:pPr>
              <a:spcBef>
                <a:spcPct val="50000"/>
              </a:spcBef>
            </a:pPr>
            <a:r>
              <a:rPr lang="en-US" sz="2800"/>
              <a:t>His/her</a:t>
            </a:r>
          </a:p>
        </p:txBody>
      </p:sp>
      <p:sp>
        <p:nvSpPr>
          <p:cNvPr id="121861" name="Text Box 5"/>
          <p:cNvSpPr txBox="1">
            <a:spLocks noChangeArrowheads="1"/>
          </p:cNvSpPr>
          <p:nvPr/>
        </p:nvSpPr>
        <p:spPr bwMode="auto">
          <a:xfrm>
            <a:off x="762000" y="4343400"/>
            <a:ext cx="7162800" cy="519113"/>
          </a:xfrm>
          <a:prstGeom prst="rect">
            <a:avLst/>
          </a:prstGeom>
          <a:noFill/>
          <a:ln w="9525">
            <a:noFill/>
            <a:miter lim="800000"/>
            <a:headEnd/>
            <a:tailEnd/>
          </a:ln>
        </p:spPr>
        <p:txBody>
          <a:bodyPr>
            <a:spAutoFit/>
          </a:bodyPr>
          <a:lstStyle/>
          <a:p>
            <a:pPr>
              <a:spcBef>
                <a:spcPct val="50000"/>
              </a:spcBef>
            </a:pPr>
            <a:r>
              <a:rPr lang="en-US" sz="2800"/>
              <a:t>S/he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 calcmode="lin" valueType="num">
                                      <p:cBhvr additive="base">
                                        <p:cTn id="7" dur="500" fill="hold"/>
                                        <p:tgtEl>
                                          <p:spTgt spid="121859"/>
                                        </p:tgtEl>
                                        <p:attrNameLst>
                                          <p:attrName>ppt_x</p:attrName>
                                        </p:attrNameLst>
                                      </p:cBhvr>
                                      <p:tavLst>
                                        <p:tav tm="0">
                                          <p:val>
                                            <p:strVal val="0-#ppt_w/2"/>
                                          </p:val>
                                        </p:tav>
                                        <p:tav tm="100000">
                                          <p:val>
                                            <p:strVal val="#ppt_x"/>
                                          </p:val>
                                        </p:tav>
                                      </p:tavLst>
                                    </p:anim>
                                    <p:anim calcmode="lin" valueType="num">
                                      <p:cBhvr additive="base">
                                        <p:cTn id="8" dur="500" fill="hold"/>
                                        <p:tgtEl>
                                          <p:spTgt spid="1218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60"/>
                                        </p:tgtEl>
                                        <p:attrNameLst>
                                          <p:attrName>style.visibility</p:attrName>
                                        </p:attrNameLst>
                                      </p:cBhvr>
                                      <p:to>
                                        <p:strVal val="visible"/>
                                      </p:to>
                                    </p:set>
                                    <p:anim calcmode="lin" valueType="num">
                                      <p:cBhvr additive="base">
                                        <p:cTn id="13" dur="500" fill="hold"/>
                                        <p:tgtEl>
                                          <p:spTgt spid="121860"/>
                                        </p:tgtEl>
                                        <p:attrNameLst>
                                          <p:attrName>ppt_x</p:attrName>
                                        </p:attrNameLst>
                                      </p:cBhvr>
                                      <p:tavLst>
                                        <p:tav tm="0">
                                          <p:val>
                                            <p:strVal val="0-#ppt_w/2"/>
                                          </p:val>
                                        </p:tav>
                                        <p:tav tm="100000">
                                          <p:val>
                                            <p:strVal val="#ppt_x"/>
                                          </p:val>
                                        </p:tav>
                                      </p:tavLst>
                                    </p:anim>
                                    <p:anim calcmode="lin" valueType="num">
                                      <p:cBhvr additive="base">
                                        <p:cTn id="14" dur="500" fill="hold"/>
                                        <p:tgtEl>
                                          <p:spTgt spid="12186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61"/>
                                        </p:tgtEl>
                                        <p:attrNameLst>
                                          <p:attrName>style.visibility</p:attrName>
                                        </p:attrNameLst>
                                      </p:cBhvr>
                                      <p:to>
                                        <p:strVal val="visible"/>
                                      </p:to>
                                    </p:set>
                                    <p:anim calcmode="lin" valueType="num">
                                      <p:cBhvr additive="base">
                                        <p:cTn id="19" dur="500" fill="hold"/>
                                        <p:tgtEl>
                                          <p:spTgt spid="121861"/>
                                        </p:tgtEl>
                                        <p:attrNameLst>
                                          <p:attrName>ppt_x</p:attrName>
                                        </p:attrNameLst>
                                      </p:cBhvr>
                                      <p:tavLst>
                                        <p:tav tm="0">
                                          <p:val>
                                            <p:strVal val="0-#ppt_w/2"/>
                                          </p:val>
                                        </p:tav>
                                        <p:tav tm="100000">
                                          <p:val>
                                            <p:strVal val="#ppt_x"/>
                                          </p:val>
                                        </p:tav>
                                      </p:tavLst>
                                    </p:anim>
                                    <p:anim calcmode="lin" valueType="num">
                                      <p:cBhvr additive="base">
                                        <p:cTn id="20" dur="500" fill="hold"/>
                                        <p:tgtEl>
                                          <p:spTgt spid="1218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autoUpdateAnimBg="0"/>
      <p:bldP spid="121860" grpId="0" autoUpdateAnimBg="0"/>
      <p:bldP spid="121861"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a:lstStyle/>
          <a:p>
            <a:pPr eaLnBrk="1" hangingPunct="1"/>
            <a:r>
              <a:rPr lang="en-US" smtClean="0"/>
              <a:t>Use strong, active verbs</a:t>
            </a:r>
          </a:p>
        </p:txBody>
      </p:sp>
      <p:sp>
        <p:nvSpPr>
          <p:cNvPr id="123907" name="Text Box 3"/>
          <p:cNvSpPr txBox="1">
            <a:spLocks noChangeArrowheads="1"/>
          </p:cNvSpPr>
          <p:nvPr/>
        </p:nvSpPr>
        <p:spPr bwMode="auto">
          <a:xfrm>
            <a:off x="533400" y="4038600"/>
            <a:ext cx="7772400" cy="1801813"/>
          </a:xfrm>
          <a:prstGeom prst="rect">
            <a:avLst/>
          </a:prstGeom>
          <a:noFill/>
          <a:ln w="9525">
            <a:noFill/>
            <a:miter lim="800000"/>
            <a:headEnd/>
            <a:tailEnd/>
          </a:ln>
        </p:spPr>
        <p:txBody>
          <a:bodyPr>
            <a:spAutoFit/>
          </a:bodyPr>
          <a:lstStyle/>
          <a:p>
            <a:pPr>
              <a:spcBef>
                <a:spcPct val="50000"/>
              </a:spcBef>
            </a:pPr>
            <a:r>
              <a:rPr lang="en-US" sz="2800" i="1"/>
              <a:t>We published the new report.</a:t>
            </a:r>
            <a:endParaRPr lang="en-US" sz="2800"/>
          </a:p>
          <a:p>
            <a:pPr>
              <a:spcBef>
                <a:spcPct val="50000"/>
              </a:spcBef>
            </a:pPr>
            <a:r>
              <a:rPr lang="en-US" sz="2800"/>
              <a:t>NOT </a:t>
            </a:r>
          </a:p>
          <a:p>
            <a:pPr>
              <a:spcBef>
                <a:spcPct val="50000"/>
              </a:spcBef>
            </a:pPr>
            <a:r>
              <a:rPr lang="en-US" sz="2800" i="1"/>
              <a:t>The new report was published.</a:t>
            </a:r>
          </a:p>
        </p:txBody>
      </p:sp>
      <p:sp>
        <p:nvSpPr>
          <p:cNvPr id="123908" name="Text Box 4"/>
          <p:cNvSpPr txBox="1">
            <a:spLocks noChangeArrowheads="1"/>
          </p:cNvSpPr>
          <p:nvPr/>
        </p:nvSpPr>
        <p:spPr bwMode="auto">
          <a:xfrm>
            <a:off x="533400" y="1600200"/>
            <a:ext cx="7162800" cy="1885950"/>
          </a:xfrm>
          <a:prstGeom prst="rect">
            <a:avLst/>
          </a:prstGeom>
          <a:noFill/>
          <a:ln w="9525">
            <a:noFill/>
            <a:miter lim="800000"/>
            <a:headEnd/>
            <a:tailEnd/>
          </a:ln>
        </p:spPr>
        <p:txBody>
          <a:bodyPr>
            <a:spAutoFit/>
          </a:bodyPr>
          <a:lstStyle/>
          <a:p>
            <a:pPr>
              <a:spcBef>
                <a:spcPct val="20000"/>
              </a:spcBef>
              <a:buFontTx/>
              <a:buChar char="•"/>
            </a:pPr>
            <a:r>
              <a:rPr lang="en-US" sz="2800"/>
              <a:t> The best sentences follow the model you first learned in school. </a:t>
            </a:r>
          </a:p>
          <a:p>
            <a:pPr>
              <a:spcBef>
                <a:spcPct val="20000"/>
              </a:spcBef>
              <a:buFontTx/>
              <a:buChar char="•"/>
            </a:pPr>
            <a:r>
              <a:rPr lang="en-US" sz="2400"/>
              <a:t> </a:t>
            </a:r>
            <a:r>
              <a:rPr lang="en-US" sz="2800"/>
              <a:t>Subject, verb, predicate – Who, does what, to what or whom.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 calcmode="lin" valueType="num">
                                      <p:cBhvr additive="base">
                                        <p:cTn id="7" dur="500" fill="hold"/>
                                        <p:tgtEl>
                                          <p:spTgt spid="123908"/>
                                        </p:tgtEl>
                                        <p:attrNameLst>
                                          <p:attrName>ppt_x</p:attrName>
                                        </p:attrNameLst>
                                      </p:cBhvr>
                                      <p:tavLst>
                                        <p:tav tm="0">
                                          <p:val>
                                            <p:strVal val="0-#ppt_w/2"/>
                                          </p:val>
                                        </p:tav>
                                        <p:tav tm="100000">
                                          <p:val>
                                            <p:strVal val="#ppt_x"/>
                                          </p:val>
                                        </p:tav>
                                      </p:tavLst>
                                    </p:anim>
                                    <p:anim calcmode="lin" valueType="num">
                                      <p:cBhvr additive="base">
                                        <p:cTn id="8" dur="500" fill="hold"/>
                                        <p:tgtEl>
                                          <p:spTgt spid="1239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gtEl>
                                        <p:attrNameLst>
                                          <p:attrName>style.visibility</p:attrName>
                                        </p:attrNameLst>
                                      </p:cBhvr>
                                      <p:to>
                                        <p:strVal val="visible"/>
                                      </p:to>
                                    </p:set>
                                    <p:anim calcmode="lin" valueType="num">
                                      <p:cBhvr additive="base">
                                        <p:cTn id="13" dur="500" fill="hold"/>
                                        <p:tgtEl>
                                          <p:spTgt spid="123907"/>
                                        </p:tgtEl>
                                        <p:attrNameLst>
                                          <p:attrName>ppt_x</p:attrName>
                                        </p:attrNameLst>
                                      </p:cBhvr>
                                      <p:tavLst>
                                        <p:tav tm="0">
                                          <p:val>
                                            <p:strVal val="0-#ppt_w/2"/>
                                          </p:val>
                                        </p:tav>
                                        <p:tav tm="100000">
                                          <p:val>
                                            <p:strVal val="#ppt_x"/>
                                          </p:val>
                                        </p:tav>
                                      </p:tavLst>
                                    </p:anim>
                                    <p:anim calcmode="lin" valueType="num">
                                      <p:cBhvr additive="base">
                                        <p:cTn id="14" dur="500" fill="hold"/>
                                        <p:tgtEl>
                                          <p:spTgt spid="1239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utoUpdateAnimBg="0"/>
      <p:bldP spid="12390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533400" y="609600"/>
            <a:ext cx="8050213" cy="4876800"/>
          </a:xfrm>
        </p:spPr>
        <p:txBody>
          <a:bodyPr/>
          <a:lstStyle/>
          <a:p>
            <a:pPr eaLnBrk="1" hangingPunct="1">
              <a:buFont typeface="Wingdings" pitchFamily="2" charset="2"/>
              <a:buNone/>
            </a:pPr>
            <a:r>
              <a:rPr lang="en-US" b="1" smtClean="0"/>
              <a:t>	Passive verbs, hidden verbs, and complex verb forms make your writing weak and confusing.</a:t>
            </a:r>
          </a:p>
          <a:p>
            <a:pPr eaLnBrk="1" hangingPunct="1">
              <a:buFont typeface="Wingdings" pitchFamily="2" charset="2"/>
              <a:buNone/>
            </a:pPr>
            <a:endParaRPr lang="en-US" b="1" smtClean="0"/>
          </a:p>
          <a:p>
            <a:pPr eaLnBrk="1" hangingPunct="1">
              <a:buFont typeface="Wingdings" pitchFamily="2" charset="2"/>
              <a:buNone/>
            </a:pPr>
            <a:r>
              <a:rPr lang="en-US" b="1" smtClean="0"/>
              <a:t>	In passive verbs, the subject of the sentence is not the actor. The actor comes later, often in a prepositional phrase, or there may be no actor identified at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pPr eaLnBrk="1" hangingPunct="1"/>
            <a:r>
              <a:rPr lang="en-US" sz="3800" smtClean="0"/>
              <a:t>Some passive verbs</a:t>
            </a:r>
          </a:p>
        </p:txBody>
      </p:sp>
      <p:sp>
        <p:nvSpPr>
          <p:cNvPr id="128003" name="Rectangle 3"/>
          <p:cNvSpPr>
            <a:spLocks noGrp="1" noChangeArrowheads="1"/>
          </p:cNvSpPr>
          <p:nvPr>
            <p:ph type="body" idx="1"/>
          </p:nvPr>
        </p:nvSpPr>
        <p:spPr/>
        <p:txBody>
          <a:bodyPr/>
          <a:lstStyle/>
          <a:p>
            <a:pPr eaLnBrk="1" hangingPunct="1">
              <a:buFont typeface="Wingdings" pitchFamily="2" charset="2"/>
              <a:buNone/>
            </a:pPr>
            <a:r>
              <a:rPr lang="en-US" b="1" smtClean="0"/>
              <a:t>	The training was originally developed for employees of L.A. County by the Office of Human Resources. </a:t>
            </a:r>
            <a:r>
              <a:rPr lang="en-US" sz="2600" b="1" smtClean="0"/>
              <a:t>(Office of Human Resources is the actor, prepositional phrase)</a:t>
            </a:r>
          </a:p>
          <a:p>
            <a:pPr eaLnBrk="1" hangingPunct="1">
              <a:buFont typeface="Wingdings" pitchFamily="2" charset="2"/>
              <a:buNone/>
            </a:pPr>
            <a:r>
              <a:rPr lang="en-US" b="1" smtClean="0"/>
              <a:t>	</a:t>
            </a:r>
          </a:p>
          <a:p>
            <a:pPr eaLnBrk="1" hangingPunct="1">
              <a:buFont typeface="Wingdings" pitchFamily="2" charset="2"/>
              <a:buNone/>
            </a:pPr>
            <a:r>
              <a:rPr lang="en-US" b="1" smtClean="0"/>
              <a:t>	This website has been created to acquaint you with the County's purchasing and contracting programs. </a:t>
            </a:r>
            <a:r>
              <a:rPr lang="en-US" sz="2600" b="1" smtClean="0"/>
              <a:t>(no actor identified)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pPr eaLnBrk="1" hangingPunct="1"/>
            <a:r>
              <a:rPr lang="en-US" smtClean="0"/>
              <a:t>Passive to Active</a:t>
            </a:r>
          </a:p>
        </p:txBody>
      </p:sp>
      <p:sp>
        <p:nvSpPr>
          <p:cNvPr id="149506" name="Rectangle 3"/>
          <p:cNvSpPr>
            <a:spLocks noGrp="1" noChangeArrowheads="1"/>
          </p:cNvSpPr>
          <p:nvPr>
            <p:ph type="body" idx="1"/>
          </p:nvPr>
        </p:nvSpPr>
        <p:spPr>
          <a:xfrm>
            <a:off x="457200" y="1066800"/>
            <a:ext cx="8229600" cy="4530725"/>
          </a:xfrm>
        </p:spPr>
        <p:txBody>
          <a:bodyPr/>
          <a:lstStyle/>
          <a:p>
            <a:pPr marL="571500" indent="-571500" eaLnBrk="1" hangingPunct="1">
              <a:buFont typeface="Wingdings" pitchFamily="2" charset="2"/>
              <a:buAutoNum type="arabicPeriod"/>
            </a:pPr>
            <a:r>
              <a:rPr lang="en-US" sz="2800" smtClean="0"/>
              <a:t>The sealed envelope must then be sent via express mail to the address below. </a:t>
            </a:r>
          </a:p>
          <a:p>
            <a:pPr marL="571500" indent="-571500" eaLnBrk="1" hangingPunct="1">
              <a:buFont typeface="Wingdings" pitchFamily="2" charset="2"/>
              <a:buAutoNum type="arabicPeriod"/>
            </a:pPr>
            <a:r>
              <a:rPr lang="en-US" sz="2800" smtClean="0"/>
              <a:t>Excess and/or unauthorized expenses, delays, or luxury accommodations and services will not be reimbursed by the company, but will be borne by the employee. </a:t>
            </a:r>
          </a:p>
          <a:p>
            <a:pPr marL="571500" indent="-571500" eaLnBrk="1" hangingPunct="1">
              <a:buFont typeface="Wingdings" pitchFamily="2" charset="2"/>
              <a:buAutoNum type="arabicPeriod"/>
            </a:pPr>
            <a:r>
              <a:rPr lang="en-US" sz="2800" smtClean="0"/>
              <a:t>Your application has been denied by the Department of State. </a:t>
            </a:r>
          </a:p>
          <a:p>
            <a:pPr marL="571500" indent="-571500" eaLnBrk="1" hangingPunct="1">
              <a:buFont typeface="Wingdings" pitchFamily="2" charset="2"/>
              <a:buAutoNum type="arabicPeriod"/>
            </a:pPr>
            <a:r>
              <a:rPr lang="en-US" sz="2800" smtClean="0"/>
              <a:t>The submission you filed will be reviewed by the judges.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smtClean="0"/>
              <a:t>Possible Answers</a:t>
            </a:r>
          </a:p>
        </p:txBody>
      </p:sp>
      <p:sp>
        <p:nvSpPr>
          <p:cNvPr id="151554" name="Rectangle 3"/>
          <p:cNvSpPr>
            <a:spLocks noGrp="1" noChangeArrowheads="1"/>
          </p:cNvSpPr>
          <p:nvPr>
            <p:ph type="body" idx="1"/>
          </p:nvPr>
        </p:nvSpPr>
        <p:spPr>
          <a:xfrm>
            <a:off x="457200" y="1143000"/>
            <a:ext cx="8229600" cy="4530725"/>
          </a:xfrm>
        </p:spPr>
        <p:txBody>
          <a:bodyPr/>
          <a:lstStyle/>
          <a:p>
            <a:pPr marL="571500" indent="-571500" eaLnBrk="1" hangingPunct="1">
              <a:buFont typeface="Wingdings" pitchFamily="2" charset="2"/>
              <a:buAutoNum type="arabicPeriod"/>
            </a:pPr>
            <a:r>
              <a:rPr lang="en-US" sz="2800" smtClean="0"/>
              <a:t>Send your sealed envelope via express mail to the address below.  </a:t>
            </a:r>
          </a:p>
          <a:p>
            <a:pPr marL="571500" indent="-571500" eaLnBrk="1" hangingPunct="1">
              <a:buFont typeface="Wingdings" pitchFamily="2" charset="2"/>
              <a:buAutoNum type="arabicPeriod"/>
            </a:pPr>
            <a:r>
              <a:rPr lang="en-US" sz="2800" smtClean="0"/>
              <a:t>The company will not reimburse employees for</a:t>
            </a:r>
          </a:p>
          <a:p>
            <a:pPr marL="842963" lvl="1" indent="-495300" eaLnBrk="1" hangingPunct="1">
              <a:buFont typeface="Wingdings" pitchFamily="2" charset="2"/>
              <a:buChar char="n"/>
            </a:pPr>
            <a:r>
              <a:rPr lang="en-US" sz="2400" smtClean="0"/>
              <a:t>unauthorized expenses, </a:t>
            </a:r>
          </a:p>
          <a:p>
            <a:pPr marL="842963" lvl="1" indent="-495300" eaLnBrk="1" hangingPunct="1">
              <a:buFont typeface="Wingdings" pitchFamily="2" charset="2"/>
              <a:buChar char="n"/>
            </a:pPr>
            <a:r>
              <a:rPr lang="en-US" sz="2400" smtClean="0"/>
              <a:t>delays, or </a:t>
            </a:r>
          </a:p>
          <a:p>
            <a:pPr marL="842963" lvl="1" indent="-495300" eaLnBrk="1" hangingPunct="1">
              <a:buFont typeface="Wingdings" pitchFamily="2" charset="2"/>
              <a:buChar char="n"/>
            </a:pPr>
            <a:r>
              <a:rPr lang="en-US" sz="2400" smtClean="0"/>
              <a:t>luxury accommodations and services. </a:t>
            </a:r>
          </a:p>
          <a:p>
            <a:pPr marL="571500" indent="-571500" eaLnBrk="1" hangingPunct="1">
              <a:buFont typeface="Wingdings" pitchFamily="2" charset="2"/>
              <a:buAutoNum type="arabicPeriod"/>
            </a:pPr>
            <a:r>
              <a:rPr lang="en-US" sz="2800" smtClean="0"/>
              <a:t>The Department of State has denied your application</a:t>
            </a:r>
          </a:p>
          <a:p>
            <a:pPr marL="571500" indent="-571500" eaLnBrk="1" hangingPunct="1">
              <a:buFont typeface="Wingdings" pitchFamily="2" charset="2"/>
              <a:buAutoNum type="arabicPeriod"/>
            </a:pPr>
            <a:r>
              <a:rPr lang="en-US" sz="2800" smtClean="0"/>
              <a:t>The judges will review your submission. </a:t>
            </a:r>
          </a:p>
          <a:p>
            <a:pPr marL="842963" lvl="1" indent="-495300" eaLnBrk="1" hangingPunct="1">
              <a:buClr>
                <a:srgbClr val="F3F36D"/>
              </a:buClr>
              <a:buFont typeface="Wingdings" pitchFamily="2" charset="2"/>
              <a:buNone/>
            </a:pPr>
            <a:endParaRPr lang="en-US" sz="2800" smtClean="0">
              <a:latin typeface="Times New Roman" pitchFamily="18" charset="0"/>
            </a:endParaRPr>
          </a:p>
          <a:p>
            <a:pPr marL="842963" lvl="1" indent="-495300" eaLnBrk="1" hangingPunct="1">
              <a:buClr>
                <a:srgbClr val="F3F36D"/>
              </a:buClr>
              <a:buFont typeface="Wingdings" pitchFamily="2" charset="2"/>
              <a:buNone/>
            </a:pPr>
            <a:endParaRPr lang="en-US" sz="3700" smtClean="0">
              <a:latin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r>
              <a:rPr lang="en-US" sz="3800" smtClean="0"/>
              <a:t>Exercises – Pronouns and Active Voice</a:t>
            </a:r>
          </a:p>
        </p:txBody>
      </p:sp>
      <p:sp>
        <p:nvSpPr>
          <p:cNvPr id="153602" name="Rectangle 3"/>
          <p:cNvSpPr>
            <a:spLocks noGrp="1" noChangeArrowheads="1"/>
          </p:cNvSpPr>
          <p:nvPr>
            <p:ph type="body" idx="1"/>
          </p:nvPr>
        </p:nvSpPr>
        <p:spPr/>
        <p:txBody>
          <a:bodyPr/>
          <a:lstStyle/>
          <a:p>
            <a:pPr marL="571500" indent="-571500">
              <a:lnSpc>
                <a:spcPct val="80000"/>
              </a:lnSpc>
              <a:buSzPct val="90000"/>
              <a:buFont typeface="Wingdings" pitchFamily="2" charset="2"/>
              <a:buAutoNum type="arabicPeriod"/>
            </a:pPr>
            <a:r>
              <a:rPr lang="en-US" sz="1700" smtClean="0"/>
              <a:t>The scientific report was used to develop the Dietary Guidelines jointly between the two Departments and forms the basis of recommendations that will be used by USDA and HHS for program and policy development. </a:t>
            </a:r>
          </a:p>
          <a:p>
            <a:pPr marL="571500" indent="-571500">
              <a:lnSpc>
                <a:spcPct val="80000"/>
              </a:lnSpc>
              <a:buSzPct val="90000"/>
              <a:buFont typeface="Wingdings" pitchFamily="2" charset="2"/>
              <a:buAutoNum type="arabicPeriod"/>
            </a:pPr>
            <a:endParaRPr lang="en-US" sz="1700" smtClean="0"/>
          </a:p>
          <a:p>
            <a:pPr marL="571500" indent="-571500">
              <a:lnSpc>
                <a:spcPct val="80000"/>
              </a:lnSpc>
              <a:buSzPct val="90000"/>
              <a:buFont typeface="Wingdings" pitchFamily="2" charset="2"/>
              <a:buAutoNum type="arabicPeriod"/>
            </a:pPr>
            <a:r>
              <a:rPr lang="en-US" sz="1700" smtClean="0"/>
              <a:t>Consumer messages have been developed to educate the public about the Key Recommendations in the Dietary Guidelines and will be used in materials targeted for consumers separate from this publication. </a:t>
            </a:r>
          </a:p>
          <a:p>
            <a:pPr marL="571500" indent="-571500">
              <a:lnSpc>
                <a:spcPct val="80000"/>
              </a:lnSpc>
              <a:buSzPct val="90000"/>
              <a:buFont typeface="Wingdings" pitchFamily="2" charset="2"/>
              <a:buAutoNum type="arabicPeriod"/>
            </a:pPr>
            <a:endParaRPr lang="en-US" sz="1700" smtClean="0"/>
          </a:p>
          <a:p>
            <a:pPr marL="571500" indent="-571500">
              <a:lnSpc>
                <a:spcPct val="80000"/>
              </a:lnSpc>
              <a:buSzPct val="90000"/>
              <a:buFont typeface="Wingdings" pitchFamily="2" charset="2"/>
              <a:buAutoNum type="arabicPeriod"/>
            </a:pPr>
            <a:r>
              <a:rPr lang="en-US" sz="1700" smtClean="0"/>
              <a:t>Recently, it was reported that dietary patterns consistent with recommended dietary guidance were associated with a lower risk of mortality among individuals age 45 years and older in the United States. </a:t>
            </a:r>
          </a:p>
          <a:p>
            <a:pPr marL="571500" indent="-571500">
              <a:lnSpc>
                <a:spcPct val="80000"/>
              </a:lnSpc>
              <a:buSzPct val="90000"/>
              <a:buFont typeface="Wingdings" pitchFamily="2" charset="2"/>
              <a:buAutoNum type="arabicPeriod"/>
            </a:pPr>
            <a:endParaRPr lang="en-US" sz="1700" smtClean="0"/>
          </a:p>
          <a:p>
            <a:pPr marL="571500" indent="-571500">
              <a:lnSpc>
                <a:spcPct val="80000"/>
              </a:lnSpc>
              <a:buSzPct val="90000"/>
              <a:buFont typeface="Wingdings" pitchFamily="2" charset="2"/>
              <a:buAutoNum type="arabicPeriod"/>
            </a:pPr>
            <a:r>
              <a:rPr lang="en-US" sz="1700" smtClean="0"/>
              <a:t>These two similar eating patterns are designed to integrate dietary recommendations into a healthy way to eat and are used in the </a:t>
            </a:r>
            <a:r>
              <a:rPr lang="en-US" sz="1700" i="1" smtClean="0"/>
              <a:t>Dietary Guidelines </a:t>
            </a:r>
            <a:r>
              <a:rPr lang="en-US" sz="1700" smtClean="0"/>
              <a:t>to provide examples of how nutrient-focused recommendations can be expressed in terms of food choices. </a:t>
            </a:r>
          </a:p>
          <a:p>
            <a:pPr marL="571500" indent="-571500">
              <a:lnSpc>
                <a:spcPct val="80000"/>
              </a:lnSpc>
            </a:pPr>
            <a:endParaRPr lang="en-US" sz="17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z="3800" smtClean="0"/>
              <a:t>People rarely read dense text</a:t>
            </a:r>
          </a:p>
        </p:txBody>
      </p:sp>
      <p:sp>
        <p:nvSpPr>
          <p:cNvPr id="15363" name="Rectangle 3"/>
          <p:cNvSpPr>
            <a:spLocks noGrp="1" noChangeArrowheads="1"/>
          </p:cNvSpPr>
          <p:nvPr>
            <p:ph type="body" idx="1"/>
          </p:nvPr>
        </p:nvSpPr>
        <p:spPr>
          <a:xfrm>
            <a:off x="533400" y="1219200"/>
            <a:ext cx="8050213" cy="4391025"/>
          </a:xfrm>
        </p:spPr>
        <p:txBody>
          <a:bodyPr/>
          <a:lstStyle/>
          <a:p>
            <a:pPr eaLnBrk="1" hangingPunct="1"/>
            <a:r>
              <a:rPr lang="en-US" b="1" smtClean="0"/>
              <a:t>Eye tracking research shows how people deal with a page with dense text.</a:t>
            </a:r>
          </a:p>
          <a:p>
            <a:pPr eaLnBrk="1" hangingPunct="1"/>
            <a:r>
              <a:rPr lang="en-US" b="1" smtClean="0"/>
              <a:t>The map on the next slide is from Jakob Nielsen’s website, useit.com</a:t>
            </a:r>
          </a:p>
          <a:p>
            <a:pPr eaLnBrk="1" hangingPunct="1"/>
            <a:r>
              <a:rPr lang="en-US" b="1" smtClean="0"/>
              <a:t>It shows the typical “F” pattern of reading. Red shows the most read parts of the page.</a:t>
            </a:r>
          </a:p>
          <a:p>
            <a:pPr eaLnBrk="1" hangingPunct="1"/>
            <a:r>
              <a:rPr lang="en-US" b="1" smtClean="0"/>
              <a:t>On average, users read the first 2 words on each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pPr eaLnBrk="1" hangingPunct="1"/>
            <a:r>
              <a:rPr lang="en-US" sz="3800" smtClean="0"/>
              <a:t>Hidden verbs</a:t>
            </a:r>
          </a:p>
        </p:txBody>
      </p:sp>
      <p:sp>
        <p:nvSpPr>
          <p:cNvPr id="154626" name="Rectangle 3"/>
          <p:cNvSpPr>
            <a:spLocks noGrp="1" noChangeArrowheads="1"/>
          </p:cNvSpPr>
          <p:nvPr>
            <p:ph type="body" idx="1"/>
          </p:nvPr>
        </p:nvSpPr>
        <p:spPr>
          <a:xfrm>
            <a:off x="495300" y="1508125"/>
            <a:ext cx="8420100" cy="4391025"/>
          </a:xfrm>
        </p:spPr>
        <p:txBody>
          <a:bodyPr/>
          <a:lstStyle/>
          <a:p>
            <a:pPr eaLnBrk="1" hangingPunct="1">
              <a:buFont typeface="Wingdings" pitchFamily="2" charset="2"/>
              <a:buNone/>
            </a:pPr>
            <a:r>
              <a:rPr lang="en-US" b="1" smtClean="0"/>
              <a:t>	We’ve already discussed hidden verbs. Remember to avoid them.  They aren’t strong and they increase sentence length unnecessarily.</a:t>
            </a:r>
          </a:p>
          <a:p>
            <a:pPr eaLnBrk="1" hangingPunct="1"/>
            <a:endParaRPr lang="en-US" b="1" smtClean="0"/>
          </a:p>
          <a:p>
            <a:pPr eaLnBrk="1" hangingPunct="1"/>
            <a:endParaRPr lang="en-US" b="1" smtClean="0"/>
          </a:p>
          <a:p>
            <a:pPr eaLnBrk="1" hangingPunct="1"/>
            <a:endParaRPr lang="en-US" b="1"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pPr eaLnBrk="1" hangingPunct="1"/>
            <a:r>
              <a:rPr lang="en-US" sz="3800" smtClean="0"/>
              <a:t>Avoid complex verb forms</a:t>
            </a:r>
          </a:p>
        </p:txBody>
      </p:sp>
      <p:sp>
        <p:nvSpPr>
          <p:cNvPr id="138243" name="Rectangle 3"/>
          <p:cNvSpPr>
            <a:spLocks noGrp="1" noChangeArrowheads="1"/>
          </p:cNvSpPr>
          <p:nvPr>
            <p:ph type="body" idx="1"/>
          </p:nvPr>
        </p:nvSpPr>
        <p:spPr/>
        <p:txBody>
          <a:bodyPr/>
          <a:lstStyle/>
          <a:p>
            <a:pPr eaLnBrk="1" hangingPunct="1"/>
            <a:r>
              <a:rPr lang="en-US" b="1" smtClean="0"/>
              <a:t>Prefer the simple present.</a:t>
            </a:r>
          </a:p>
          <a:p>
            <a:pPr eaLnBrk="1" hangingPunct="1"/>
            <a:endParaRPr lang="en-US" b="1" smtClean="0"/>
          </a:p>
          <a:p>
            <a:pPr eaLnBrk="1" hangingPunct="1"/>
            <a:r>
              <a:rPr lang="en-US" b="1" smtClean="0"/>
              <a:t>Use the simple past and simple future where necessary.</a:t>
            </a:r>
          </a:p>
          <a:p>
            <a:pPr eaLnBrk="1" hangingPunct="1"/>
            <a:endParaRPr lang="en-US" b="1" smtClean="0"/>
          </a:p>
          <a:p>
            <a:pPr eaLnBrk="1" hangingPunct="1"/>
            <a:r>
              <a:rPr lang="en-US" b="1" smtClean="0"/>
              <a:t>Try to avoid all other forms.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pPr eaLnBrk="1" hangingPunct="1"/>
            <a:r>
              <a:rPr lang="en-US" sz="3800" smtClean="0"/>
              <a:t>Write in your customer’s words</a:t>
            </a:r>
          </a:p>
        </p:txBody>
      </p:sp>
      <p:sp>
        <p:nvSpPr>
          <p:cNvPr id="140291" name="Rectangle 3"/>
          <p:cNvSpPr>
            <a:spLocks noGrp="1" noChangeArrowheads="1"/>
          </p:cNvSpPr>
          <p:nvPr>
            <p:ph type="body" idx="1"/>
          </p:nvPr>
        </p:nvSpPr>
        <p:spPr/>
        <p:txBody>
          <a:bodyPr/>
          <a:lstStyle/>
          <a:p>
            <a:pPr eaLnBrk="1" hangingPunct="1"/>
            <a:r>
              <a:rPr lang="en-US" b="1" smtClean="0"/>
              <a:t>Avoid bureaucratic and legal language</a:t>
            </a:r>
          </a:p>
          <a:p>
            <a:pPr eaLnBrk="1" hangingPunct="1"/>
            <a:r>
              <a:rPr lang="en-US" b="1" smtClean="0"/>
              <a:t>Avoid jargon</a:t>
            </a:r>
          </a:p>
          <a:p>
            <a:pPr eaLnBrk="1" hangingPunct="1"/>
            <a:r>
              <a:rPr lang="en-US" b="1" smtClean="0"/>
              <a:t>Avoid foreign and Latin terms</a:t>
            </a:r>
          </a:p>
          <a:p>
            <a:pPr eaLnBrk="1" hangingPunct="1"/>
            <a:r>
              <a:rPr lang="en-US" b="1" smtClean="0"/>
              <a:t>Avoid abbreviations</a:t>
            </a:r>
          </a:p>
          <a:p>
            <a:pPr eaLnBrk="1" hangingPunct="1"/>
            <a:endParaRPr lang="en-US" b="1" smtClean="0"/>
          </a:p>
          <a:p>
            <a:pPr eaLnBrk="1" hangingPunct="1">
              <a:buFont typeface="Wingdings" pitchFamily="2" charset="2"/>
              <a:buNone/>
            </a:pPr>
            <a:r>
              <a:rPr lang="en-US" b="1" smtClean="0"/>
              <a:t>	All of these confuse and annoy your customer.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pPr eaLnBrk="1" hangingPunct="1"/>
            <a:r>
              <a:rPr lang="en-US" sz="3800" smtClean="0"/>
              <a:t>Bureaucratic speak and Legalistic Terms—What do they mean?</a:t>
            </a:r>
          </a:p>
        </p:txBody>
      </p:sp>
      <p:sp>
        <p:nvSpPr>
          <p:cNvPr id="142339" name="Rectangle 3"/>
          <p:cNvSpPr>
            <a:spLocks noGrp="1" noChangeArrowheads="1"/>
          </p:cNvSpPr>
          <p:nvPr>
            <p:ph type="body" idx="1"/>
          </p:nvPr>
        </p:nvSpPr>
        <p:spPr>
          <a:xfrm>
            <a:off x="304800" y="1524000"/>
            <a:ext cx="8534400" cy="4530725"/>
          </a:xfrm>
        </p:spPr>
        <p:txBody>
          <a:bodyPr/>
          <a:lstStyle/>
          <a:p>
            <a:pPr eaLnBrk="1" hangingPunct="1"/>
            <a:r>
              <a:rPr lang="en-US" sz="2000" b="1" smtClean="0"/>
              <a:t>integrating quality solutions</a:t>
            </a:r>
          </a:p>
          <a:p>
            <a:pPr eaLnBrk="1" hangingPunct="1"/>
            <a:r>
              <a:rPr lang="en-US" sz="2000" b="1" smtClean="0"/>
              <a:t>promoting an informed and inclusive multicultural society  </a:t>
            </a:r>
          </a:p>
          <a:p>
            <a:pPr eaLnBrk="1" hangingPunct="1"/>
            <a:r>
              <a:rPr lang="en-US" sz="2000" b="1" smtClean="0"/>
              <a:t>strategically engaging schools, community organizations, and so on . . .</a:t>
            </a:r>
          </a:p>
          <a:p>
            <a:pPr eaLnBrk="1" hangingPunct="1"/>
            <a:r>
              <a:rPr lang="en-US" sz="2000" b="1" smtClean="0"/>
              <a:t>instill in each employee the necessity to effectively appreciate . . .</a:t>
            </a:r>
          </a:p>
          <a:p>
            <a:pPr eaLnBrk="1" hangingPunct="1">
              <a:buFont typeface="Wingdings" pitchFamily="2" charset="2"/>
              <a:buNone/>
            </a:pPr>
            <a:endParaRPr lang="en-US" sz="2000" b="1" smtClean="0"/>
          </a:p>
          <a:p>
            <a:pPr eaLnBrk="1" hangingPunct="1"/>
            <a:r>
              <a:rPr lang="en-US" sz="2000" b="1" smtClean="0"/>
              <a:t>Herein</a:t>
            </a:r>
          </a:p>
          <a:p>
            <a:pPr eaLnBrk="1" hangingPunct="1"/>
            <a:r>
              <a:rPr lang="en-US" sz="2000" b="1" smtClean="0"/>
              <a:t>Hereafter</a:t>
            </a:r>
          </a:p>
          <a:p>
            <a:pPr eaLnBrk="1" hangingPunct="1"/>
            <a:r>
              <a:rPr lang="en-US" sz="2000" b="1" smtClean="0"/>
              <a:t>Hereby</a:t>
            </a:r>
          </a:p>
          <a:p>
            <a:pPr eaLnBrk="1" hangingPunct="1"/>
            <a:r>
              <a:rPr lang="en-US" sz="2000" b="1" smtClean="0"/>
              <a:t>Pursuant to</a:t>
            </a:r>
          </a:p>
          <a:p>
            <a:pPr eaLnBrk="1" hangingPunct="1"/>
            <a:r>
              <a:rPr lang="en-US" sz="2000" b="1" smtClean="0"/>
              <a:t>In accordance with</a:t>
            </a:r>
          </a:p>
          <a:p>
            <a:pPr eaLnBrk="1" hangingPunct="1"/>
            <a:r>
              <a:rPr lang="en-US" sz="2000" b="1" smtClean="0"/>
              <a:t>Shall (use “must” instead)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3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23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233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233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233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2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pPr eaLnBrk="1" hangingPunct="1"/>
            <a:r>
              <a:rPr lang="en-US" sz="3800" smtClean="0"/>
              <a:t>Jargon</a:t>
            </a:r>
          </a:p>
        </p:txBody>
      </p:sp>
      <p:sp>
        <p:nvSpPr>
          <p:cNvPr id="212995" name="Rectangle 3"/>
          <p:cNvSpPr>
            <a:spLocks noGrp="1" noChangeArrowheads="1"/>
          </p:cNvSpPr>
          <p:nvPr>
            <p:ph type="body" idx="1"/>
          </p:nvPr>
        </p:nvSpPr>
        <p:spPr/>
        <p:txBody>
          <a:bodyPr/>
          <a:lstStyle/>
          <a:p>
            <a:pPr eaLnBrk="1" hangingPunct="1"/>
            <a:r>
              <a:rPr lang="en-US" b="1" smtClean="0"/>
              <a:t>racialized </a:t>
            </a:r>
          </a:p>
          <a:p>
            <a:pPr eaLnBrk="1" hangingPunct="1"/>
            <a:r>
              <a:rPr lang="en-US" b="1" smtClean="0"/>
              <a:t>continuity assumptions</a:t>
            </a:r>
          </a:p>
          <a:p>
            <a:pPr eaLnBrk="1" hangingPunct="1"/>
            <a:r>
              <a:rPr lang="en-US" b="1" smtClean="0"/>
              <a:t>evidence-based programs </a:t>
            </a:r>
          </a:p>
          <a:p>
            <a:pPr eaLnBrk="1" hangingPunct="1"/>
            <a:r>
              <a:rPr lang="en-US" b="1" smtClean="0"/>
              <a:t>paternity disestablishment</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29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p:txBody>
          <a:bodyPr/>
          <a:lstStyle/>
          <a:p>
            <a:pPr eaLnBrk="1" hangingPunct="1"/>
            <a:r>
              <a:rPr lang="en-US" sz="3800" smtClean="0"/>
              <a:t>Latin Terms</a:t>
            </a:r>
          </a:p>
        </p:txBody>
      </p:sp>
      <p:sp>
        <p:nvSpPr>
          <p:cNvPr id="215043" name="Rectangle 3"/>
          <p:cNvSpPr>
            <a:spLocks noGrp="1" noChangeArrowheads="1"/>
          </p:cNvSpPr>
          <p:nvPr>
            <p:ph type="body" idx="1"/>
          </p:nvPr>
        </p:nvSpPr>
        <p:spPr/>
        <p:txBody>
          <a:bodyPr/>
          <a:lstStyle/>
          <a:p>
            <a:pPr eaLnBrk="1" hangingPunct="1"/>
            <a:r>
              <a:rPr lang="en-US" smtClean="0"/>
              <a:t> </a:t>
            </a:r>
            <a:r>
              <a:rPr lang="en-US" b="1" smtClean="0"/>
              <a:t>“i.e.” and “e.g.” are major problems. </a:t>
            </a:r>
          </a:p>
          <a:p>
            <a:pPr lvl="1" eaLnBrk="1" hangingPunct="1"/>
            <a:r>
              <a:rPr lang="en-US" b="1" smtClean="0"/>
              <a:t> Many people do not know what these mean. </a:t>
            </a:r>
          </a:p>
          <a:p>
            <a:pPr lvl="1" eaLnBrk="1" hangingPunct="1"/>
            <a:r>
              <a:rPr lang="en-US" b="1" smtClean="0"/>
              <a:t> Many who do know the meanings don’t remember which is which.</a:t>
            </a:r>
          </a:p>
          <a:p>
            <a:pPr eaLnBrk="1" hangingPunct="1"/>
            <a:r>
              <a:rPr lang="en-US" b="1" smtClean="0"/>
              <a:t> Other Latin terms to avoid – “via” “per”</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p:txBody>
          <a:bodyPr/>
          <a:lstStyle/>
          <a:p>
            <a:pPr eaLnBrk="1" hangingPunct="1"/>
            <a:r>
              <a:rPr lang="en-US" sz="3800" smtClean="0"/>
              <a:t>Abbreviations</a:t>
            </a:r>
          </a:p>
        </p:txBody>
      </p:sp>
      <p:sp>
        <p:nvSpPr>
          <p:cNvPr id="217091" name="Rectangle 3"/>
          <p:cNvSpPr>
            <a:spLocks noGrp="1" noChangeArrowheads="1"/>
          </p:cNvSpPr>
          <p:nvPr>
            <p:ph type="body" idx="1"/>
          </p:nvPr>
        </p:nvSpPr>
        <p:spPr/>
        <p:txBody>
          <a:bodyPr/>
          <a:lstStyle/>
          <a:p>
            <a:pPr eaLnBrk="1" hangingPunct="1"/>
            <a:r>
              <a:rPr lang="en-US" b="1" smtClean="0"/>
              <a:t>Readers complain more about abbreviations and acronyms than about any other feature of bureaucratic writing.</a:t>
            </a:r>
          </a:p>
          <a:p>
            <a:pPr eaLnBrk="1" hangingPunct="1"/>
            <a:r>
              <a:rPr lang="en-US" b="1" smtClean="0"/>
              <a:t>Using abbreviations turns your material into a research project for readers.</a:t>
            </a:r>
          </a:p>
          <a:p>
            <a:pPr eaLnBrk="1" hangingPunct="1"/>
            <a:r>
              <a:rPr lang="en-US" b="1" smtClean="0"/>
              <a:t>If your abbreviation has another, more common meaning, your audience will forget your special meaning and remember the more common one.</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20FBD478-51CC-4980-A3FE-7D928BE3ABEA}" type="slidenum">
              <a:rPr lang="en-US" sz="1200">
                <a:effectLst>
                  <a:outerShdw blurRad="38100" dist="38100" dir="2700000" algn="tl">
                    <a:srgbClr val="000000"/>
                  </a:outerShdw>
                </a:effectLst>
              </a:rPr>
              <a:pPr algn="r">
                <a:defRPr/>
              </a:pPr>
              <a:t>77</a:t>
            </a:fld>
            <a:endParaRPr lang="en-US" sz="1200">
              <a:effectLst>
                <a:outerShdw blurRad="38100" dist="38100" dir="2700000" algn="tl">
                  <a:srgbClr val="000000"/>
                </a:outerShdw>
              </a:effectLst>
            </a:endParaRPr>
          </a:p>
        </p:txBody>
      </p:sp>
      <p:sp>
        <p:nvSpPr>
          <p:cNvPr id="168962" name="Rectangle 79"/>
          <p:cNvSpPr>
            <a:spLocks noChangeArrowheads="1"/>
          </p:cNvSpPr>
          <p:nvPr/>
        </p:nvSpPr>
        <p:spPr bwMode="auto">
          <a:xfrm>
            <a:off x="304800" y="152400"/>
            <a:ext cx="8458200" cy="601980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grpSp>
        <p:nvGrpSpPr>
          <p:cNvPr id="168963" name="Group 2"/>
          <p:cNvGrpSpPr>
            <a:grpSpLocks/>
          </p:cNvGrpSpPr>
          <p:nvPr/>
        </p:nvGrpSpPr>
        <p:grpSpPr bwMode="auto">
          <a:xfrm>
            <a:off x="457200" y="304800"/>
            <a:ext cx="7988300" cy="6184900"/>
            <a:chOff x="342" y="144"/>
            <a:chExt cx="5032" cy="3896"/>
          </a:xfrm>
        </p:grpSpPr>
        <p:sp>
          <p:nvSpPr>
            <p:cNvPr id="168964" name="Rectangle 3"/>
            <p:cNvSpPr>
              <a:spLocks noChangeArrowheads="1"/>
            </p:cNvSpPr>
            <p:nvPr/>
          </p:nvSpPr>
          <p:spPr bwMode="auto">
            <a:xfrm>
              <a:off x="2081" y="1401"/>
              <a:ext cx="122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DBRITE</a:t>
              </a:r>
              <a:endParaRPr lang="en-US" sz="4000">
                <a:latin typeface="Times New Roman" pitchFamily="18" charset="0"/>
              </a:endParaRPr>
            </a:p>
          </p:txBody>
        </p:sp>
        <p:sp>
          <p:nvSpPr>
            <p:cNvPr id="168965" name="Freeform 4"/>
            <p:cNvSpPr>
              <a:spLocks/>
            </p:cNvSpPr>
            <p:nvPr/>
          </p:nvSpPr>
          <p:spPr bwMode="auto">
            <a:xfrm>
              <a:off x="399" y="1811"/>
              <a:ext cx="4975" cy="2229"/>
            </a:xfrm>
            <a:custGeom>
              <a:avLst/>
              <a:gdLst>
                <a:gd name="T0" fmla="*/ 3442 w 4975"/>
                <a:gd name="T1" fmla="*/ 1147 h 2229"/>
                <a:gd name="T2" fmla="*/ 3757 w 4975"/>
                <a:gd name="T3" fmla="*/ 1272 h 2229"/>
                <a:gd name="T4" fmla="*/ 4248 w 4975"/>
                <a:gd name="T5" fmla="*/ 1426 h 2229"/>
                <a:gd name="T6" fmla="*/ 4004 w 4975"/>
                <a:gd name="T7" fmla="*/ 1502 h 2229"/>
                <a:gd name="T8" fmla="*/ 4133 w 4975"/>
                <a:gd name="T9" fmla="*/ 1640 h 2229"/>
                <a:gd name="T10" fmla="*/ 4300 w 4975"/>
                <a:gd name="T11" fmla="*/ 1642 h 2229"/>
                <a:gd name="T12" fmla="*/ 4564 w 4975"/>
                <a:gd name="T13" fmla="*/ 1658 h 2229"/>
                <a:gd name="T14" fmla="*/ 4885 w 4975"/>
                <a:gd name="T15" fmla="*/ 1767 h 2229"/>
                <a:gd name="T16" fmla="*/ 4975 w 4975"/>
                <a:gd name="T17" fmla="*/ 1972 h 2229"/>
                <a:gd name="T18" fmla="*/ 4877 w 4975"/>
                <a:gd name="T19" fmla="*/ 2109 h 2229"/>
                <a:gd name="T20" fmla="*/ 4539 w 4975"/>
                <a:gd name="T21" fmla="*/ 2227 h 2229"/>
                <a:gd name="T22" fmla="*/ 4152 w 4975"/>
                <a:gd name="T23" fmla="*/ 2034 h 2229"/>
                <a:gd name="T24" fmla="*/ 4334 w 4975"/>
                <a:gd name="T25" fmla="*/ 1838 h 2229"/>
                <a:gd name="T26" fmla="*/ 4507 w 4975"/>
                <a:gd name="T27" fmla="*/ 1807 h 2229"/>
                <a:gd name="T28" fmla="*/ 4716 w 4975"/>
                <a:gd name="T29" fmla="*/ 1750 h 2229"/>
                <a:gd name="T30" fmla="*/ 4825 w 4975"/>
                <a:gd name="T31" fmla="*/ 1926 h 2229"/>
                <a:gd name="T32" fmla="*/ 4931 w 4975"/>
                <a:gd name="T33" fmla="*/ 2086 h 2229"/>
                <a:gd name="T34" fmla="*/ 4933 w 4975"/>
                <a:gd name="T35" fmla="*/ 2016 h 2229"/>
                <a:gd name="T36" fmla="*/ 4879 w 4975"/>
                <a:gd name="T37" fmla="*/ 1909 h 2229"/>
                <a:gd name="T38" fmla="*/ 4837 w 4975"/>
                <a:gd name="T39" fmla="*/ 1815 h 2229"/>
                <a:gd name="T40" fmla="*/ 4773 w 4975"/>
                <a:gd name="T41" fmla="*/ 1704 h 2229"/>
                <a:gd name="T42" fmla="*/ 4626 w 4975"/>
                <a:gd name="T43" fmla="*/ 1675 h 2229"/>
                <a:gd name="T44" fmla="*/ 4584 w 4975"/>
                <a:gd name="T45" fmla="*/ 1696 h 2229"/>
                <a:gd name="T46" fmla="*/ 4528 w 4975"/>
                <a:gd name="T47" fmla="*/ 1733 h 2229"/>
                <a:gd name="T48" fmla="*/ 4426 w 4975"/>
                <a:gd name="T49" fmla="*/ 1711 h 2229"/>
                <a:gd name="T50" fmla="*/ 4336 w 4975"/>
                <a:gd name="T51" fmla="*/ 1660 h 2229"/>
                <a:gd name="T52" fmla="*/ 4244 w 4975"/>
                <a:gd name="T53" fmla="*/ 1711 h 2229"/>
                <a:gd name="T54" fmla="*/ 4194 w 4975"/>
                <a:gd name="T55" fmla="*/ 1717 h 2229"/>
                <a:gd name="T56" fmla="*/ 4117 w 4975"/>
                <a:gd name="T57" fmla="*/ 1650 h 2229"/>
                <a:gd name="T58" fmla="*/ 3979 w 4975"/>
                <a:gd name="T59" fmla="*/ 1734 h 2229"/>
                <a:gd name="T60" fmla="*/ 3806 w 4975"/>
                <a:gd name="T61" fmla="*/ 1631 h 2229"/>
                <a:gd name="T62" fmla="*/ 3605 w 4975"/>
                <a:gd name="T63" fmla="*/ 1639 h 2229"/>
                <a:gd name="T64" fmla="*/ 3448 w 4975"/>
                <a:gd name="T65" fmla="*/ 1642 h 2229"/>
                <a:gd name="T66" fmla="*/ 3359 w 4975"/>
                <a:gd name="T67" fmla="*/ 1692 h 2229"/>
                <a:gd name="T68" fmla="*/ 3181 w 4975"/>
                <a:gd name="T69" fmla="*/ 1518 h 2229"/>
                <a:gd name="T70" fmla="*/ 3072 w 4975"/>
                <a:gd name="T71" fmla="*/ 1429 h 2229"/>
                <a:gd name="T72" fmla="*/ 2724 w 4975"/>
                <a:gd name="T73" fmla="*/ 1474 h 2229"/>
                <a:gd name="T74" fmla="*/ 2548 w 4975"/>
                <a:gd name="T75" fmla="*/ 1529 h 2229"/>
                <a:gd name="T76" fmla="*/ 2273 w 4975"/>
                <a:gd name="T77" fmla="*/ 1431 h 2229"/>
                <a:gd name="T78" fmla="*/ 2093 w 4975"/>
                <a:gd name="T79" fmla="*/ 1487 h 2229"/>
                <a:gd name="T80" fmla="*/ 1226 w 4975"/>
                <a:gd name="T81" fmla="*/ 1813 h 2229"/>
                <a:gd name="T82" fmla="*/ 418 w 4975"/>
                <a:gd name="T83" fmla="*/ 1604 h 2229"/>
                <a:gd name="T84" fmla="*/ 9 w 4975"/>
                <a:gd name="T85" fmla="*/ 1422 h 2229"/>
                <a:gd name="T86" fmla="*/ 378 w 4975"/>
                <a:gd name="T87" fmla="*/ 1284 h 2229"/>
                <a:gd name="T88" fmla="*/ 550 w 4975"/>
                <a:gd name="T89" fmla="*/ 1639 h 2229"/>
                <a:gd name="T90" fmla="*/ 1145 w 4975"/>
                <a:gd name="T91" fmla="*/ 1807 h 2229"/>
                <a:gd name="T92" fmla="*/ 1197 w 4975"/>
                <a:gd name="T93" fmla="*/ 1616 h 2229"/>
                <a:gd name="T94" fmla="*/ 1947 w 4975"/>
                <a:gd name="T95" fmla="*/ 1539 h 2229"/>
                <a:gd name="T96" fmla="*/ 1815 w 4975"/>
                <a:gd name="T97" fmla="*/ 1243 h 2229"/>
                <a:gd name="T98" fmla="*/ 815 w 4975"/>
                <a:gd name="T99" fmla="*/ 1357 h 2229"/>
                <a:gd name="T100" fmla="*/ 581 w 4975"/>
                <a:gd name="T101" fmla="*/ 1052 h 2229"/>
                <a:gd name="T102" fmla="*/ 773 w 4975"/>
                <a:gd name="T103" fmla="*/ 300 h 2229"/>
                <a:gd name="T104" fmla="*/ 1648 w 4975"/>
                <a:gd name="T105" fmla="*/ 194 h 2229"/>
                <a:gd name="T106" fmla="*/ 1941 w 4975"/>
                <a:gd name="T107" fmla="*/ 879 h 2229"/>
                <a:gd name="T108" fmla="*/ 2139 w 4975"/>
                <a:gd name="T109" fmla="*/ 714 h 2229"/>
                <a:gd name="T110" fmla="*/ 2434 w 4975"/>
                <a:gd name="T111" fmla="*/ 557 h 2229"/>
                <a:gd name="T112" fmla="*/ 2498 w 4975"/>
                <a:gd name="T113" fmla="*/ 348 h 2229"/>
                <a:gd name="T114" fmla="*/ 2490 w 4975"/>
                <a:gd name="T115" fmla="*/ 16 h 2229"/>
                <a:gd name="T116" fmla="*/ 2504 w 4975"/>
                <a:gd name="T117" fmla="*/ 394 h 2229"/>
                <a:gd name="T118" fmla="*/ 2529 w 4975"/>
                <a:gd name="T119" fmla="*/ 628 h 2229"/>
                <a:gd name="T120" fmla="*/ 2922 w 4975"/>
                <a:gd name="T121" fmla="*/ 770 h 2229"/>
                <a:gd name="T122" fmla="*/ 3110 w 4975"/>
                <a:gd name="T123" fmla="*/ 963 h 22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75"/>
                <a:gd name="T187" fmla="*/ 0 h 2229"/>
                <a:gd name="T188" fmla="*/ 4975 w 4975"/>
                <a:gd name="T189" fmla="*/ 2229 h 22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75" h="2229">
                  <a:moveTo>
                    <a:pt x="3233" y="996"/>
                  </a:moveTo>
                  <a:lnTo>
                    <a:pt x="3246" y="1011"/>
                  </a:lnTo>
                  <a:lnTo>
                    <a:pt x="3258" y="1030"/>
                  </a:lnTo>
                  <a:lnTo>
                    <a:pt x="3269" y="1052"/>
                  </a:lnTo>
                  <a:lnTo>
                    <a:pt x="3281" y="1071"/>
                  </a:lnTo>
                  <a:lnTo>
                    <a:pt x="3286" y="1080"/>
                  </a:lnTo>
                  <a:lnTo>
                    <a:pt x="3292" y="1090"/>
                  </a:lnTo>
                  <a:lnTo>
                    <a:pt x="3300" y="1098"/>
                  </a:lnTo>
                  <a:lnTo>
                    <a:pt x="3308" y="1103"/>
                  </a:lnTo>
                  <a:lnTo>
                    <a:pt x="3317" y="1107"/>
                  </a:lnTo>
                  <a:lnTo>
                    <a:pt x="3327" y="1111"/>
                  </a:lnTo>
                  <a:lnTo>
                    <a:pt x="3338" y="1113"/>
                  </a:lnTo>
                  <a:lnTo>
                    <a:pt x="3350" y="1111"/>
                  </a:lnTo>
                  <a:lnTo>
                    <a:pt x="3367" y="1113"/>
                  </a:lnTo>
                  <a:lnTo>
                    <a:pt x="3382" y="1117"/>
                  </a:lnTo>
                  <a:lnTo>
                    <a:pt x="3398" y="1123"/>
                  </a:lnTo>
                  <a:lnTo>
                    <a:pt x="3413" y="1130"/>
                  </a:lnTo>
                  <a:lnTo>
                    <a:pt x="3442" y="1147"/>
                  </a:lnTo>
                  <a:lnTo>
                    <a:pt x="3471" y="1169"/>
                  </a:lnTo>
                  <a:lnTo>
                    <a:pt x="3484" y="1178"/>
                  </a:lnTo>
                  <a:lnTo>
                    <a:pt x="3499" y="1186"/>
                  </a:lnTo>
                  <a:lnTo>
                    <a:pt x="3515" y="1194"/>
                  </a:lnTo>
                  <a:lnTo>
                    <a:pt x="3530" y="1197"/>
                  </a:lnTo>
                  <a:lnTo>
                    <a:pt x="3545" y="1201"/>
                  </a:lnTo>
                  <a:lnTo>
                    <a:pt x="3561" y="1201"/>
                  </a:lnTo>
                  <a:lnTo>
                    <a:pt x="3578" y="1197"/>
                  </a:lnTo>
                  <a:lnTo>
                    <a:pt x="3595" y="1192"/>
                  </a:lnTo>
                  <a:lnTo>
                    <a:pt x="3636" y="1201"/>
                  </a:lnTo>
                  <a:lnTo>
                    <a:pt x="3676" y="1217"/>
                  </a:lnTo>
                  <a:lnTo>
                    <a:pt x="3695" y="1224"/>
                  </a:lnTo>
                  <a:lnTo>
                    <a:pt x="3712" y="1234"/>
                  </a:lnTo>
                  <a:lnTo>
                    <a:pt x="3730" y="1243"/>
                  </a:lnTo>
                  <a:lnTo>
                    <a:pt x="3747" y="1257"/>
                  </a:lnTo>
                  <a:lnTo>
                    <a:pt x="3749" y="1266"/>
                  </a:lnTo>
                  <a:lnTo>
                    <a:pt x="3751" y="1270"/>
                  </a:lnTo>
                  <a:lnTo>
                    <a:pt x="3757" y="1272"/>
                  </a:lnTo>
                  <a:lnTo>
                    <a:pt x="3762" y="1272"/>
                  </a:lnTo>
                  <a:lnTo>
                    <a:pt x="3770" y="1272"/>
                  </a:lnTo>
                  <a:lnTo>
                    <a:pt x="3778" y="1272"/>
                  </a:lnTo>
                  <a:lnTo>
                    <a:pt x="3783" y="1274"/>
                  </a:lnTo>
                  <a:lnTo>
                    <a:pt x="3787" y="1278"/>
                  </a:lnTo>
                  <a:lnTo>
                    <a:pt x="3812" y="1289"/>
                  </a:lnTo>
                  <a:lnTo>
                    <a:pt x="3837" y="1301"/>
                  </a:lnTo>
                  <a:lnTo>
                    <a:pt x="3860" y="1316"/>
                  </a:lnTo>
                  <a:lnTo>
                    <a:pt x="3881" y="1332"/>
                  </a:lnTo>
                  <a:lnTo>
                    <a:pt x="3906" y="1416"/>
                  </a:lnTo>
                  <a:lnTo>
                    <a:pt x="3954" y="1422"/>
                  </a:lnTo>
                  <a:lnTo>
                    <a:pt x="4008" y="1426"/>
                  </a:lnTo>
                  <a:lnTo>
                    <a:pt x="4064" y="1428"/>
                  </a:lnTo>
                  <a:lnTo>
                    <a:pt x="4119" y="1428"/>
                  </a:lnTo>
                  <a:lnTo>
                    <a:pt x="4169" y="1428"/>
                  </a:lnTo>
                  <a:lnTo>
                    <a:pt x="4209" y="1428"/>
                  </a:lnTo>
                  <a:lnTo>
                    <a:pt x="4238" y="1426"/>
                  </a:lnTo>
                  <a:lnTo>
                    <a:pt x="4248" y="1426"/>
                  </a:lnTo>
                  <a:lnTo>
                    <a:pt x="4238" y="1428"/>
                  </a:lnTo>
                  <a:lnTo>
                    <a:pt x="4213" y="1429"/>
                  </a:lnTo>
                  <a:lnTo>
                    <a:pt x="4173" y="1433"/>
                  </a:lnTo>
                  <a:lnTo>
                    <a:pt x="4125" y="1435"/>
                  </a:lnTo>
                  <a:lnTo>
                    <a:pt x="4073" y="1439"/>
                  </a:lnTo>
                  <a:lnTo>
                    <a:pt x="4019" y="1441"/>
                  </a:lnTo>
                  <a:lnTo>
                    <a:pt x="3968" y="1441"/>
                  </a:lnTo>
                  <a:lnTo>
                    <a:pt x="3922" y="1439"/>
                  </a:lnTo>
                  <a:lnTo>
                    <a:pt x="3920" y="1445"/>
                  </a:lnTo>
                  <a:lnTo>
                    <a:pt x="3920" y="1451"/>
                  </a:lnTo>
                  <a:lnTo>
                    <a:pt x="3920" y="1456"/>
                  </a:lnTo>
                  <a:lnTo>
                    <a:pt x="3920" y="1464"/>
                  </a:lnTo>
                  <a:lnTo>
                    <a:pt x="3923" y="1477"/>
                  </a:lnTo>
                  <a:lnTo>
                    <a:pt x="3925" y="1489"/>
                  </a:lnTo>
                  <a:lnTo>
                    <a:pt x="3952" y="1495"/>
                  </a:lnTo>
                  <a:lnTo>
                    <a:pt x="3981" y="1497"/>
                  </a:lnTo>
                  <a:lnTo>
                    <a:pt x="3993" y="1499"/>
                  </a:lnTo>
                  <a:lnTo>
                    <a:pt x="4004" y="1502"/>
                  </a:lnTo>
                  <a:lnTo>
                    <a:pt x="4016" y="1506"/>
                  </a:lnTo>
                  <a:lnTo>
                    <a:pt x="4027" y="1514"/>
                  </a:lnTo>
                  <a:lnTo>
                    <a:pt x="4037" y="1522"/>
                  </a:lnTo>
                  <a:lnTo>
                    <a:pt x="4046" y="1529"/>
                  </a:lnTo>
                  <a:lnTo>
                    <a:pt x="4054" y="1539"/>
                  </a:lnTo>
                  <a:lnTo>
                    <a:pt x="4060" y="1550"/>
                  </a:lnTo>
                  <a:lnTo>
                    <a:pt x="4065" y="1573"/>
                  </a:lnTo>
                  <a:lnTo>
                    <a:pt x="4067" y="1594"/>
                  </a:lnTo>
                  <a:lnTo>
                    <a:pt x="4067" y="1604"/>
                  </a:lnTo>
                  <a:lnTo>
                    <a:pt x="4069" y="1616"/>
                  </a:lnTo>
                  <a:lnTo>
                    <a:pt x="4073" y="1625"/>
                  </a:lnTo>
                  <a:lnTo>
                    <a:pt x="4077" y="1635"/>
                  </a:lnTo>
                  <a:lnTo>
                    <a:pt x="4085" y="1631"/>
                  </a:lnTo>
                  <a:lnTo>
                    <a:pt x="4092" y="1631"/>
                  </a:lnTo>
                  <a:lnTo>
                    <a:pt x="4100" y="1631"/>
                  </a:lnTo>
                  <a:lnTo>
                    <a:pt x="4106" y="1631"/>
                  </a:lnTo>
                  <a:lnTo>
                    <a:pt x="4119" y="1635"/>
                  </a:lnTo>
                  <a:lnTo>
                    <a:pt x="4133" y="1640"/>
                  </a:lnTo>
                  <a:lnTo>
                    <a:pt x="4146" y="1644"/>
                  </a:lnTo>
                  <a:lnTo>
                    <a:pt x="4159" y="1646"/>
                  </a:lnTo>
                  <a:lnTo>
                    <a:pt x="4167" y="1644"/>
                  </a:lnTo>
                  <a:lnTo>
                    <a:pt x="4173" y="1642"/>
                  </a:lnTo>
                  <a:lnTo>
                    <a:pt x="4179" y="1637"/>
                  </a:lnTo>
                  <a:lnTo>
                    <a:pt x="4186" y="1631"/>
                  </a:lnTo>
                  <a:lnTo>
                    <a:pt x="4198" y="1631"/>
                  </a:lnTo>
                  <a:lnTo>
                    <a:pt x="4209" y="1637"/>
                  </a:lnTo>
                  <a:lnTo>
                    <a:pt x="4221" y="1642"/>
                  </a:lnTo>
                  <a:lnTo>
                    <a:pt x="4232" y="1648"/>
                  </a:lnTo>
                  <a:lnTo>
                    <a:pt x="4244" y="1654"/>
                  </a:lnTo>
                  <a:lnTo>
                    <a:pt x="4255" y="1656"/>
                  </a:lnTo>
                  <a:lnTo>
                    <a:pt x="4261" y="1656"/>
                  </a:lnTo>
                  <a:lnTo>
                    <a:pt x="4267" y="1654"/>
                  </a:lnTo>
                  <a:lnTo>
                    <a:pt x="4273" y="1650"/>
                  </a:lnTo>
                  <a:lnTo>
                    <a:pt x="4278" y="1646"/>
                  </a:lnTo>
                  <a:lnTo>
                    <a:pt x="4290" y="1642"/>
                  </a:lnTo>
                  <a:lnTo>
                    <a:pt x="4300" y="1642"/>
                  </a:lnTo>
                  <a:lnTo>
                    <a:pt x="4311" y="1642"/>
                  </a:lnTo>
                  <a:lnTo>
                    <a:pt x="4321" y="1644"/>
                  </a:lnTo>
                  <a:lnTo>
                    <a:pt x="4340" y="1650"/>
                  </a:lnTo>
                  <a:lnTo>
                    <a:pt x="4357" y="1656"/>
                  </a:lnTo>
                  <a:lnTo>
                    <a:pt x="4376" y="1662"/>
                  </a:lnTo>
                  <a:lnTo>
                    <a:pt x="4394" y="1665"/>
                  </a:lnTo>
                  <a:lnTo>
                    <a:pt x="4403" y="1665"/>
                  </a:lnTo>
                  <a:lnTo>
                    <a:pt x="4411" y="1664"/>
                  </a:lnTo>
                  <a:lnTo>
                    <a:pt x="4420" y="1660"/>
                  </a:lnTo>
                  <a:lnTo>
                    <a:pt x="4430" y="1654"/>
                  </a:lnTo>
                  <a:lnTo>
                    <a:pt x="4442" y="1658"/>
                  </a:lnTo>
                  <a:lnTo>
                    <a:pt x="4451" y="1662"/>
                  </a:lnTo>
                  <a:lnTo>
                    <a:pt x="4463" y="1664"/>
                  </a:lnTo>
                  <a:lnTo>
                    <a:pt x="4474" y="1664"/>
                  </a:lnTo>
                  <a:lnTo>
                    <a:pt x="4497" y="1664"/>
                  </a:lnTo>
                  <a:lnTo>
                    <a:pt x="4520" y="1662"/>
                  </a:lnTo>
                  <a:lnTo>
                    <a:pt x="4543" y="1660"/>
                  </a:lnTo>
                  <a:lnTo>
                    <a:pt x="4564" y="1658"/>
                  </a:lnTo>
                  <a:lnTo>
                    <a:pt x="4587" y="1658"/>
                  </a:lnTo>
                  <a:lnTo>
                    <a:pt x="4607" y="1660"/>
                  </a:lnTo>
                  <a:lnTo>
                    <a:pt x="4628" y="1658"/>
                  </a:lnTo>
                  <a:lnTo>
                    <a:pt x="4649" y="1656"/>
                  </a:lnTo>
                  <a:lnTo>
                    <a:pt x="4670" y="1654"/>
                  </a:lnTo>
                  <a:lnTo>
                    <a:pt x="4691" y="1654"/>
                  </a:lnTo>
                  <a:lnTo>
                    <a:pt x="4714" y="1658"/>
                  </a:lnTo>
                  <a:lnTo>
                    <a:pt x="4733" y="1662"/>
                  </a:lnTo>
                  <a:lnTo>
                    <a:pt x="4754" y="1669"/>
                  </a:lnTo>
                  <a:lnTo>
                    <a:pt x="4772" y="1679"/>
                  </a:lnTo>
                  <a:lnTo>
                    <a:pt x="4787" y="1683"/>
                  </a:lnTo>
                  <a:lnTo>
                    <a:pt x="4800" y="1690"/>
                  </a:lnTo>
                  <a:lnTo>
                    <a:pt x="4812" y="1696"/>
                  </a:lnTo>
                  <a:lnTo>
                    <a:pt x="4825" y="1706"/>
                  </a:lnTo>
                  <a:lnTo>
                    <a:pt x="4848" y="1725"/>
                  </a:lnTo>
                  <a:lnTo>
                    <a:pt x="4869" y="1744"/>
                  </a:lnTo>
                  <a:lnTo>
                    <a:pt x="4877" y="1756"/>
                  </a:lnTo>
                  <a:lnTo>
                    <a:pt x="4885" y="1767"/>
                  </a:lnTo>
                  <a:lnTo>
                    <a:pt x="4889" y="1773"/>
                  </a:lnTo>
                  <a:lnTo>
                    <a:pt x="4891" y="1779"/>
                  </a:lnTo>
                  <a:lnTo>
                    <a:pt x="4892" y="1784"/>
                  </a:lnTo>
                  <a:lnTo>
                    <a:pt x="4891" y="1792"/>
                  </a:lnTo>
                  <a:lnTo>
                    <a:pt x="4904" y="1798"/>
                  </a:lnTo>
                  <a:lnTo>
                    <a:pt x="4915" y="1805"/>
                  </a:lnTo>
                  <a:lnTo>
                    <a:pt x="4925" y="1815"/>
                  </a:lnTo>
                  <a:lnTo>
                    <a:pt x="4933" y="1825"/>
                  </a:lnTo>
                  <a:lnTo>
                    <a:pt x="4939" y="1836"/>
                  </a:lnTo>
                  <a:lnTo>
                    <a:pt x="4942" y="1850"/>
                  </a:lnTo>
                  <a:lnTo>
                    <a:pt x="4946" y="1861"/>
                  </a:lnTo>
                  <a:lnTo>
                    <a:pt x="4948" y="1875"/>
                  </a:lnTo>
                  <a:lnTo>
                    <a:pt x="4954" y="1901"/>
                  </a:lnTo>
                  <a:lnTo>
                    <a:pt x="4958" y="1926"/>
                  </a:lnTo>
                  <a:lnTo>
                    <a:pt x="4960" y="1940"/>
                  </a:lnTo>
                  <a:lnTo>
                    <a:pt x="4963" y="1951"/>
                  </a:lnTo>
                  <a:lnTo>
                    <a:pt x="4969" y="1963"/>
                  </a:lnTo>
                  <a:lnTo>
                    <a:pt x="4975" y="1972"/>
                  </a:lnTo>
                  <a:lnTo>
                    <a:pt x="4975" y="1993"/>
                  </a:lnTo>
                  <a:lnTo>
                    <a:pt x="4975" y="2016"/>
                  </a:lnTo>
                  <a:lnTo>
                    <a:pt x="4973" y="2028"/>
                  </a:lnTo>
                  <a:lnTo>
                    <a:pt x="4969" y="2038"/>
                  </a:lnTo>
                  <a:lnTo>
                    <a:pt x="4967" y="2043"/>
                  </a:lnTo>
                  <a:lnTo>
                    <a:pt x="4963" y="2047"/>
                  </a:lnTo>
                  <a:lnTo>
                    <a:pt x="4958" y="2051"/>
                  </a:lnTo>
                  <a:lnTo>
                    <a:pt x="4952" y="2053"/>
                  </a:lnTo>
                  <a:lnTo>
                    <a:pt x="4954" y="2064"/>
                  </a:lnTo>
                  <a:lnTo>
                    <a:pt x="4952" y="2076"/>
                  </a:lnTo>
                  <a:lnTo>
                    <a:pt x="4948" y="2086"/>
                  </a:lnTo>
                  <a:lnTo>
                    <a:pt x="4944" y="2093"/>
                  </a:lnTo>
                  <a:lnTo>
                    <a:pt x="4937" y="2101"/>
                  </a:lnTo>
                  <a:lnTo>
                    <a:pt x="4927" y="2109"/>
                  </a:lnTo>
                  <a:lnTo>
                    <a:pt x="4917" y="2112"/>
                  </a:lnTo>
                  <a:lnTo>
                    <a:pt x="4906" y="2116"/>
                  </a:lnTo>
                  <a:lnTo>
                    <a:pt x="4891" y="2114"/>
                  </a:lnTo>
                  <a:lnTo>
                    <a:pt x="4877" y="2109"/>
                  </a:lnTo>
                  <a:lnTo>
                    <a:pt x="4869" y="2107"/>
                  </a:lnTo>
                  <a:lnTo>
                    <a:pt x="4862" y="2107"/>
                  </a:lnTo>
                  <a:lnTo>
                    <a:pt x="4856" y="2107"/>
                  </a:lnTo>
                  <a:lnTo>
                    <a:pt x="4848" y="2109"/>
                  </a:lnTo>
                  <a:lnTo>
                    <a:pt x="4850" y="2128"/>
                  </a:lnTo>
                  <a:lnTo>
                    <a:pt x="4848" y="2149"/>
                  </a:lnTo>
                  <a:lnTo>
                    <a:pt x="4846" y="2158"/>
                  </a:lnTo>
                  <a:lnTo>
                    <a:pt x="4844" y="2168"/>
                  </a:lnTo>
                  <a:lnTo>
                    <a:pt x="4841" y="2178"/>
                  </a:lnTo>
                  <a:lnTo>
                    <a:pt x="4835" y="2185"/>
                  </a:lnTo>
                  <a:lnTo>
                    <a:pt x="4810" y="2195"/>
                  </a:lnTo>
                  <a:lnTo>
                    <a:pt x="4785" y="2203"/>
                  </a:lnTo>
                  <a:lnTo>
                    <a:pt x="4760" y="2208"/>
                  </a:lnTo>
                  <a:lnTo>
                    <a:pt x="4737" y="2214"/>
                  </a:lnTo>
                  <a:lnTo>
                    <a:pt x="4689" y="2222"/>
                  </a:lnTo>
                  <a:lnTo>
                    <a:pt x="4639" y="2226"/>
                  </a:lnTo>
                  <a:lnTo>
                    <a:pt x="4589" y="2226"/>
                  </a:lnTo>
                  <a:lnTo>
                    <a:pt x="4539" y="2227"/>
                  </a:lnTo>
                  <a:lnTo>
                    <a:pt x="4488" y="2227"/>
                  </a:lnTo>
                  <a:lnTo>
                    <a:pt x="4434" y="2229"/>
                  </a:lnTo>
                  <a:lnTo>
                    <a:pt x="4419" y="2227"/>
                  </a:lnTo>
                  <a:lnTo>
                    <a:pt x="4403" y="2224"/>
                  </a:lnTo>
                  <a:lnTo>
                    <a:pt x="4388" y="2218"/>
                  </a:lnTo>
                  <a:lnTo>
                    <a:pt x="4372" y="2212"/>
                  </a:lnTo>
                  <a:lnTo>
                    <a:pt x="4357" y="2204"/>
                  </a:lnTo>
                  <a:lnTo>
                    <a:pt x="4342" y="2195"/>
                  </a:lnTo>
                  <a:lnTo>
                    <a:pt x="4328" y="2183"/>
                  </a:lnTo>
                  <a:lnTo>
                    <a:pt x="4317" y="2170"/>
                  </a:lnTo>
                  <a:lnTo>
                    <a:pt x="4263" y="2133"/>
                  </a:lnTo>
                  <a:lnTo>
                    <a:pt x="4209" y="2101"/>
                  </a:lnTo>
                  <a:lnTo>
                    <a:pt x="4196" y="2093"/>
                  </a:lnTo>
                  <a:lnTo>
                    <a:pt x="4186" y="2082"/>
                  </a:lnTo>
                  <a:lnTo>
                    <a:pt x="4175" y="2072"/>
                  </a:lnTo>
                  <a:lnTo>
                    <a:pt x="4165" y="2061"/>
                  </a:lnTo>
                  <a:lnTo>
                    <a:pt x="4158" y="2047"/>
                  </a:lnTo>
                  <a:lnTo>
                    <a:pt x="4152" y="2034"/>
                  </a:lnTo>
                  <a:lnTo>
                    <a:pt x="4146" y="2016"/>
                  </a:lnTo>
                  <a:lnTo>
                    <a:pt x="4144" y="1999"/>
                  </a:lnTo>
                  <a:lnTo>
                    <a:pt x="4142" y="1982"/>
                  </a:lnTo>
                  <a:lnTo>
                    <a:pt x="4142" y="1969"/>
                  </a:lnTo>
                  <a:lnTo>
                    <a:pt x="4142" y="1959"/>
                  </a:lnTo>
                  <a:lnTo>
                    <a:pt x="4146" y="1951"/>
                  </a:lnTo>
                  <a:lnTo>
                    <a:pt x="4154" y="1936"/>
                  </a:lnTo>
                  <a:lnTo>
                    <a:pt x="4163" y="1917"/>
                  </a:lnTo>
                  <a:lnTo>
                    <a:pt x="4183" y="1903"/>
                  </a:lnTo>
                  <a:lnTo>
                    <a:pt x="4204" y="1894"/>
                  </a:lnTo>
                  <a:lnTo>
                    <a:pt x="4223" y="1888"/>
                  </a:lnTo>
                  <a:lnTo>
                    <a:pt x="4242" y="1882"/>
                  </a:lnTo>
                  <a:lnTo>
                    <a:pt x="4261" y="1876"/>
                  </a:lnTo>
                  <a:lnTo>
                    <a:pt x="4280" y="1871"/>
                  </a:lnTo>
                  <a:lnTo>
                    <a:pt x="4301" y="1861"/>
                  </a:lnTo>
                  <a:lnTo>
                    <a:pt x="4321" y="1850"/>
                  </a:lnTo>
                  <a:lnTo>
                    <a:pt x="4326" y="1844"/>
                  </a:lnTo>
                  <a:lnTo>
                    <a:pt x="4334" y="1838"/>
                  </a:lnTo>
                  <a:lnTo>
                    <a:pt x="4342" y="1836"/>
                  </a:lnTo>
                  <a:lnTo>
                    <a:pt x="4349" y="1834"/>
                  </a:lnTo>
                  <a:lnTo>
                    <a:pt x="4367" y="1830"/>
                  </a:lnTo>
                  <a:lnTo>
                    <a:pt x="4384" y="1828"/>
                  </a:lnTo>
                  <a:lnTo>
                    <a:pt x="4399" y="1827"/>
                  </a:lnTo>
                  <a:lnTo>
                    <a:pt x="4415" y="1821"/>
                  </a:lnTo>
                  <a:lnTo>
                    <a:pt x="4420" y="1817"/>
                  </a:lnTo>
                  <a:lnTo>
                    <a:pt x="4426" y="1811"/>
                  </a:lnTo>
                  <a:lnTo>
                    <a:pt x="4430" y="1804"/>
                  </a:lnTo>
                  <a:lnTo>
                    <a:pt x="4434" y="1796"/>
                  </a:lnTo>
                  <a:lnTo>
                    <a:pt x="4447" y="1788"/>
                  </a:lnTo>
                  <a:lnTo>
                    <a:pt x="4461" y="1782"/>
                  </a:lnTo>
                  <a:lnTo>
                    <a:pt x="4466" y="1781"/>
                  </a:lnTo>
                  <a:lnTo>
                    <a:pt x="4474" y="1781"/>
                  </a:lnTo>
                  <a:lnTo>
                    <a:pt x="4480" y="1782"/>
                  </a:lnTo>
                  <a:lnTo>
                    <a:pt x="4488" y="1784"/>
                  </a:lnTo>
                  <a:lnTo>
                    <a:pt x="4497" y="1798"/>
                  </a:lnTo>
                  <a:lnTo>
                    <a:pt x="4507" y="1807"/>
                  </a:lnTo>
                  <a:lnTo>
                    <a:pt x="4516" y="1813"/>
                  </a:lnTo>
                  <a:lnTo>
                    <a:pt x="4528" y="1819"/>
                  </a:lnTo>
                  <a:lnTo>
                    <a:pt x="4539" y="1823"/>
                  </a:lnTo>
                  <a:lnTo>
                    <a:pt x="4551" y="1823"/>
                  </a:lnTo>
                  <a:lnTo>
                    <a:pt x="4562" y="1823"/>
                  </a:lnTo>
                  <a:lnTo>
                    <a:pt x="4576" y="1823"/>
                  </a:lnTo>
                  <a:lnTo>
                    <a:pt x="4601" y="1819"/>
                  </a:lnTo>
                  <a:lnTo>
                    <a:pt x="4628" y="1813"/>
                  </a:lnTo>
                  <a:lnTo>
                    <a:pt x="4641" y="1811"/>
                  </a:lnTo>
                  <a:lnTo>
                    <a:pt x="4655" y="1809"/>
                  </a:lnTo>
                  <a:lnTo>
                    <a:pt x="4666" y="1809"/>
                  </a:lnTo>
                  <a:lnTo>
                    <a:pt x="4679" y="1811"/>
                  </a:lnTo>
                  <a:lnTo>
                    <a:pt x="4687" y="1802"/>
                  </a:lnTo>
                  <a:lnTo>
                    <a:pt x="4693" y="1792"/>
                  </a:lnTo>
                  <a:lnTo>
                    <a:pt x="4699" y="1781"/>
                  </a:lnTo>
                  <a:lnTo>
                    <a:pt x="4702" y="1769"/>
                  </a:lnTo>
                  <a:lnTo>
                    <a:pt x="4708" y="1758"/>
                  </a:lnTo>
                  <a:lnTo>
                    <a:pt x="4716" y="1750"/>
                  </a:lnTo>
                  <a:lnTo>
                    <a:pt x="4720" y="1748"/>
                  </a:lnTo>
                  <a:lnTo>
                    <a:pt x="4726" y="1744"/>
                  </a:lnTo>
                  <a:lnTo>
                    <a:pt x="4731" y="1744"/>
                  </a:lnTo>
                  <a:lnTo>
                    <a:pt x="4739" y="1744"/>
                  </a:lnTo>
                  <a:lnTo>
                    <a:pt x="4754" y="1748"/>
                  </a:lnTo>
                  <a:lnTo>
                    <a:pt x="4766" y="1756"/>
                  </a:lnTo>
                  <a:lnTo>
                    <a:pt x="4773" y="1763"/>
                  </a:lnTo>
                  <a:lnTo>
                    <a:pt x="4781" y="1771"/>
                  </a:lnTo>
                  <a:lnTo>
                    <a:pt x="4785" y="1781"/>
                  </a:lnTo>
                  <a:lnTo>
                    <a:pt x="4789" y="1790"/>
                  </a:lnTo>
                  <a:lnTo>
                    <a:pt x="4791" y="1802"/>
                  </a:lnTo>
                  <a:lnTo>
                    <a:pt x="4793" y="1813"/>
                  </a:lnTo>
                  <a:lnTo>
                    <a:pt x="4793" y="1838"/>
                  </a:lnTo>
                  <a:lnTo>
                    <a:pt x="4793" y="1863"/>
                  </a:lnTo>
                  <a:lnTo>
                    <a:pt x="4795" y="1888"/>
                  </a:lnTo>
                  <a:lnTo>
                    <a:pt x="4798" y="1913"/>
                  </a:lnTo>
                  <a:lnTo>
                    <a:pt x="4814" y="1919"/>
                  </a:lnTo>
                  <a:lnTo>
                    <a:pt x="4825" y="1926"/>
                  </a:lnTo>
                  <a:lnTo>
                    <a:pt x="4837" y="1936"/>
                  </a:lnTo>
                  <a:lnTo>
                    <a:pt x="4844" y="1945"/>
                  </a:lnTo>
                  <a:lnTo>
                    <a:pt x="4850" y="1959"/>
                  </a:lnTo>
                  <a:lnTo>
                    <a:pt x="4856" y="1974"/>
                  </a:lnTo>
                  <a:lnTo>
                    <a:pt x="4856" y="1990"/>
                  </a:lnTo>
                  <a:lnTo>
                    <a:pt x="4856" y="2005"/>
                  </a:lnTo>
                  <a:lnTo>
                    <a:pt x="4856" y="2032"/>
                  </a:lnTo>
                  <a:lnTo>
                    <a:pt x="4854" y="2059"/>
                  </a:lnTo>
                  <a:lnTo>
                    <a:pt x="4854" y="2072"/>
                  </a:lnTo>
                  <a:lnTo>
                    <a:pt x="4858" y="2084"/>
                  </a:lnTo>
                  <a:lnTo>
                    <a:pt x="4862" y="2087"/>
                  </a:lnTo>
                  <a:lnTo>
                    <a:pt x="4866" y="2093"/>
                  </a:lnTo>
                  <a:lnTo>
                    <a:pt x="4871" y="2095"/>
                  </a:lnTo>
                  <a:lnTo>
                    <a:pt x="4879" y="2099"/>
                  </a:lnTo>
                  <a:lnTo>
                    <a:pt x="4894" y="2099"/>
                  </a:lnTo>
                  <a:lnTo>
                    <a:pt x="4906" y="2097"/>
                  </a:lnTo>
                  <a:lnTo>
                    <a:pt x="4919" y="2093"/>
                  </a:lnTo>
                  <a:lnTo>
                    <a:pt x="4931" y="2086"/>
                  </a:lnTo>
                  <a:lnTo>
                    <a:pt x="4933" y="2076"/>
                  </a:lnTo>
                  <a:lnTo>
                    <a:pt x="4935" y="2068"/>
                  </a:lnTo>
                  <a:lnTo>
                    <a:pt x="4937" y="2059"/>
                  </a:lnTo>
                  <a:lnTo>
                    <a:pt x="4937" y="2049"/>
                  </a:lnTo>
                  <a:lnTo>
                    <a:pt x="4933" y="2043"/>
                  </a:lnTo>
                  <a:lnTo>
                    <a:pt x="4925" y="2039"/>
                  </a:lnTo>
                  <a:lnTo>
                    <a:pt x="4919" y="2038"/>
                  </a:lnTo>
                  <a:lnTo>
                    <a:pt x="4912" y="2038"/>
                  </a:lnTo>
                  <a:lnTo>
                    <a:pt x="4906" y="2036"/>
                  </a:lnTo>
                  <a:lnTo>
                    <a:pt x="4900" y="2034"/>
                  </a:lnTo>
                  <a:lnTo>
                    <a:pt x="4896" y="2028"/>
                  </a:lnTo>
                  <a:lnTo>
                    <a:pt x="4894" y="2020"/>
                  </a:lnTo>
                  <a:lnTo>
                    <a:pt x="4898" y="2016"/>
                  </a:lnTo>
                  <a:lnTo>
                    <a:pt x="4902" y="2015"/>
                  </a:lnTo>
                  <a:lnTo>
                    <a:pt x="4908" y="2013"/>
                  </a:lnTo>
                  <a:lnTo>
                    <a:pt x="4914" y="2013"/>
                  </a:lnTo>
                  <a:lnTo>
                    <a:pt x="4925" y="2015"/>
                  </a:lnTo>
                  <a:lnTo>
                    <a:pt x="4933" y="2016"/>
                  </a:lnTo>
                  <a:lnTo>
                    <a:pt x="4939" y="2022"/>
                  </a:lnTo>
                  <a:lnTo>
                    <a:pt x="4942" y="2026"/>
                  </a:lnTo>
                  <a:lnTo>
                    <a:pt x="4948" y="2030"/>
                  </a:lnTo>
                  <a:lnTo>
                    <a:pt x="4954" y="2032"/>
                  </a:lnTo>
                  <a:lnTo>
                    <a:pt x="4960" y="2020"/>
                  </a:lnTo>
                  <a:lnTo>
                    <a:pt x="4963" y="2009"/>
                  </a:lnTo>
                  <a:lnTo>
                    <a:pt x="4963" y="1997"/>
                  </a:lnTo>
                  <a:lnTo>
                    <a:pt x="4962" y="1984"/>
                  </a:lnTo>
                  <a:lnTo>
                    <a:pt x="4954" y="1961"/>
                  </a:lnTo>
                  <a:lnTo>
                    <a:pt x="4946" y="1938"/>
                  </a:lnTo>
                  <a:lnTo>
                    <a:pt x="4927" y="1940"/>
                  </a:lnTo>
                  <a:lnTo>
                    <a:pt x="4908" y="1938"/>
                  </a:lnTo>
                  <a:lnTo>
                    <a:pt x="4898" y="1936"/>
                  </a:lnTo>
                  <a:lnTo>
                    <a:pt x="4891" y="1932"/>
                  </a:lnTo>
                  <a:lnTo>
                    <a:pt x="4883" y="1928"/>
                  </a:lnTo>
                  <a:lnTo>
                    <a:pt x="4877" y="1921"/>
                  </a:lnTo>
                  <a:lnTo>
                    <a:pt x="4877" y="1915"/>
                  </a:lnTo>
                  <a:lnTo>
                    <a:pt x="4879" y="1909"/>
                  </a:lnTo>
                  <a:lnTo>
                    <a:pt x="4883" y="1907"/>
                  </a:lnTo>
                  <a:lnTo>
                    <a:pt x="4889" y="1905"/>
                  </a:lnTo>
                  <a:lnTo>
                    <a:pt x="4898" y="1901"/>
                  </a:lnTo>
                  <a:lnTo>
                    <a:pt x="4910" y="1899"/>
                  </a:lnTo>
                  <a:lnTo>
                    <a:pt x="4939" y="1909"/>
                  </a:lnTo>
                  <a:lnTo>
                    <a:pt x="4939" y="1896"/>
                  </a:lnTo>
                  <a:lnTo>
                    <a:pt x="4939" y="1884"/>
                  </a:lnTo>
                  <a:lnTo>
                    <a:pt x="4935" y="1871"/>
                  </a:lnTo>
                  <a:lnTo>
                    <a:pt x="4931" y="1857"/>
                  </a:lnTo>
                  <a:lnTo>
                    <a:pt x="4925" y="1846"/>
                  </a:lnTo>
                  <a:lnTo>
                    <a:pt x="4919" y="1834"/>
                  </a:lnTo>
                  <a:lnTo>
                    <a:pt x="4910" y="1825"/>
                  </a:lnTo>
                  <a:lnTo>
                    <a:pt x="4900" y="1817"/>
                  </a:lnTo>
                  <a:lnTo>
                    <a:pt x="4881" y="1819"/>
                  </a:lnTo>
                  <a:lnTo>
                    <a:pt x="4864" y="1821"/>
                  </a:lnTo>
                  <a:lnTo>
                    <a:pt x="4854" y="1821"/>
                  </a:lnTo>
                  <a:lnTo>
                    <a:pt x="4846" y="1819"/>
                  </a:lnTo>
                  <a:lnTo>
                    <a:pt x="4837" y="1815"/>
                  </a:lnTo>
                  <a:lnTo>
                    <a:pt x="4829" y="1807"/>
                  </a:lnTo>
                  <a:lnTo>
                    <a:pt x="4831" y="1800"/>
                  </a:lnTo>
                  <a:lnTo>
                    <a:pt x="4835" y="1796"/>
                  </a:lnTo>
                  <a:lnTo>
                    <a:pt x="4839" y="1792"/>
                  </a:lnTo>
                  <a:lnTo>
                    <a:pt x="4844" y="1788"/>
                  </a:lnTo>
                  <a:lnTo>
                    <a:pt x="4858" y="1786"/>
                  </a:lnTo>
                  <a:lnTo>
                    <a:pt x="4869" y="1784"/>
                  </a:lnTo>
                  <a:lnTo>
                    <a:pt x="4869" y="1777"/>
                  </a:lnTo>
                  <a:lnTo>
                    <a:pt x="4868" y="1769"/>
                  </a:lnTo>
                  <a:lnTo>
                    <a:pt x="4864" y="1761"/>
                  </a:lnTo>
                  <a:lnTo>
                    <a:pt x="4860" y="1756"/>
                  </a:lnTo>
                  <a:lnTo>
                    <a:pt x="4850" y="1742"/>
                  </a:lnTo>
                  <a:lnTo>
                    <a:pt x="4837" y="1731"/>
                  </a:lnTo>
                  <a:lnTo>
                    <a:pt x="4823" y="1719"/>
                  </a:lnTo>
                  <a:lnTo>
                    <a:pt x="4808" y="1710"/>
                  </a:lnTo>
                  <a:lnTo>
                    <a:pt x="4793" y="1702"/>
                  </a:lnTo>
                  <a:lnTo>
                    <a:pt x="4779" y="1694"/>
                  </a:lnTo>
                  <a:lnTo>
                    <a:pt x="4773" y="1704"/>
                  </a:lnTo>
                  <a:lnTo>
                    <a:pt x="4770" y="1713"/>
                  </a:lnTo>
                  <a:lnTo>
                    <a:pt x="4766" y="1717"/>
                  </a:lnTo>
                  <a:lnTo>
                    <a:pt x="4762" y="1721"/>
                  </a:lnTo>
                  <a:lnTo>
                    <a:pt x="4756" y="1723"/>
                  </a:lnTo>
                  <a:lnTo>
                    <a:pt x="4750" y="1725"/>
                  </a:lnTo>
                  <a:lnTo>
                    <a:pt x="4737" y="1721"/>
                  </a:lnTo>
                  <a:lnTo>
                    <a:pt x="4724" y="1719"/>
                  </a:lnTo>
                  <a:lnTo>
                    <a:pt x="4718" y="1715"/>
                  </a:lnTo>
                  <a:lnTo>
                    <a:pt x="4714" y="1711"/>
                  </a:lnTo>
                  <a:lnTo>
                    <a:pt x="4710" y="1706"/>
                  </a:lnTo>
                  <a:lnTo>
                    <a:pt x="4710" y="1700"/>
                  </a:lnTo>
                  <a:lnTo>
                    <a:pt x="4724" y="1675"/>
                  </a:lnTo>
                  <a:lnTo>
                    <a:pt x="4714" y="1669"/>
                  </a:lnTo>
                  <a:lnTo>
                    <a:pt x="4701" y="1665"/>
                  </a:lnTo>
                  <a:lnTo>
                    <a:pt x="4689" y="1664"/>
                  </a:lnTo>
                  <a:lnTo>
                    <a:pt x="4676" y="1664"/>
                  </a:lnTo>
                  <a:lnTo>
                    <a:pt x="4649" y="1669"/>
                  </a:lnTo>
                  <a:lnTo>
                    <a:pt x="4626" y="1675"/>
                  </a:lnTo>
                  <a:lnTo>
                    <a:pt x="4632" y="1685"/>
                  </a:lnTo>
                  <a:lnTo>
                    <a:pt x="4639" y="1696"/>
                  </a:lnTo>
                  <a:lnTo>
                    <a:pt x="4643" y="1702"/>
                  </a:lnTo>
                  <a:lnTo>
                    <a:pt x="4645" y="1708"/>
                  </a:lnTo>
                  <a:lnTo>
                    <a:pt x="4643" y="1713"/>
                  </a:lnTo>
                  <a:lnTo>
                    <a:pt x="4639" y="1721"/>
                  </a:lnTo>
                  <a:lnTo>
                    <a:pt x="4635" y="1727"/>
                  </a:lnTo>
                  <a:lnTo>
                    <a:pt x="4632" y="1729"/>
                  </a:lnTo>
                  <a:lnTo>
                    <a:pt x="4626" y="1731"/>
                  </a:lnTo>
                  <a:lnTo>
                    <a:pt x="4620" y="1731"/>
                  </a:lnTo>
                  <a:lnTo>
                    <a:pt x="4608" y="1729"/>
                  </a:lnTo>
                  <a:lnTo>
                    <a:pt x="4599" y="1725"/>
                  </a:lnTo>
                  <a:lnTo>
                    <a:pt x="4593" y="1721"/>
                  </a:lnTo>
                  <a:lnTo>
                    <a:pt x="4589" y="1715"/>
                  </a:lnTo>
                  <a:lnTo>
                    <a:pt x="4587" y="1711"/>
                  </a:lnTo>
                  <a:lnTo>
                    <a:pt x="4584" y="1706"/>
                  </a:lnTo>
                  <a:lnTo>
                    <a:pt x="4584" y="1700"/>
                  </a:lnTo>
                  <a:lnTo>
                    <a:pt x="4584" y="1696"/>
                  </a:lnTo>
                  <a:lnTo>
                    <a:pt x="4584" y="1690"/>
                  </a:lnTo>
                  <a:lnTo>
                    <a:pt x="4585" y="1685"/>
                  </a:lnTo>
                  <a:lnTo>
                    <a:pt x="4589" y="1683"/>
                  </a:lnTo>
                  <a:lnTo>
                    <a:pt x="4591" y="1681"/>
                  </a:lnTo>
                  <a:lnTo>
                    <a:pt x="4593" y="1677"/>
                  </a:lnTo>
                  <a:lnTo>
                    <a:pt x="4593" y="1673"/>
                  </a:lnTo>
                  <a:lnTo>
                    <a:pt x="4584" y="1669"/>
                  </a:lnTo>
                  <a:lnTo>
                    <a:pt x="4574" y="1667"/>
                  </a:lnTo>
                  <a:lnTo>
                    <a:pt x="4564" y="1667"/>
                  </a:lnTo>
                  <a:lnTo>
                    <a:pt x="4555" y="1667"/>
                  </a:lnTo>
                  <a:lnTo>
                    <a:pt x="4536" y="1671"/>
                  </a:lnTo>
                  <a:lnTo>
                    <a:pt x="4516" y="1675"/>
                  </a:lnTo>
                  <a:lnTo>
                    <a:pt x="4524" y="1692"/>
                  </a:lnTo>
                  <a:lnTo>
                    <a:pt x="4534" y="1710"/>
                  </a:lnTo>
                  <a:lnTo>
                    <a:pt x="4536" y="1719"/>
                  </a:lnTo>
                  <a:lnTo>
                    <a:pt x="4534" y="1725"/>
                  </a:lnTo>
                  <a:lnTo>
                    <a:pt x="4532" y="1729"/>
                  </a:lnTo>
                  <a:lnTo>
                    <a:pt x="4528" y="1733"/>
                  </a:lnTo>
                  <a:lnTo>
                    <a:pt x="4524" y="1734"/>
                  </a:lnTo>
                  <a:lnTo>
                    <a:pt x="4516" y="1736"/>
                  </a:lnTo>
                  <a:lnTo>
                    <a:pt x="4501" y="1734"/>
                  </a:lnTo>
                  <a:lnTo>
                    <a:pt x="4486" y="1731"/>
                  </a:lnTo>
                  <a:lnTo>
                    <a:pt x="4480" y="1727"/>
                  </a:lnTo>
                  <a:lnTo>
                    <a:pt x="4474" y="1721"/>
                  </a:lnTo>
                  <a:lnTo>
                    <a:pt x="4470" y="1715"/>
                  </a:lnTo>
                  <a:lnTo>
                    <a:pt x="4470" y="1706"/>
                  </a:lnTo>
                  <a:lnTo>
                    <a:pt x="4478" y="1675"/>
                  </a:lnTo>
                  <a:lnTo>
                    <a:pt x="4472" y="1673"/>
                  </a:lnTo>
                  <a:lnTo>
                    <a:pt x="4463" y="1671"/>
                  </a:lnTo>
                  <a:lnTo>
                    <a:pt x="4455" y="1669"/>
                  </a:lnTo>
                  <a:lnTo>
                    <a:pt x="4447" y="1669"/>
                  </a:lnTo>
                  <a:lnTo>
                    <a:pt x="4428" y="1671"/>
                  </a:lnTo>
                  <a:lnTo>
                    <a:pt x="4413" y="1673"/>
                  </a:lnTo>
                  <a:lnTo>
                    <a:pt x="4419" y="1683"/>
                  </a:lnTo>
                  <a:lnTo>
                    <a:pt x="4422" y="1696"/>
                  </a:lnTo>
                  <a:lnTo>
                    <a:pt x="4426" y="1711"/>
                  </a:lnTo>
                  <a:lnTo>
                    <a:pt x="4426" y="1727"/>
                  </a:lnTo>
                  <a:lnTo>
                    <a:pt x="4415" y="1734"/>
                  </a:lnTo>
                  <a:lnTo>
                    <a:pt x="4405" y="1738"/>
                  </a:lnTo>
                  <a:lnTo>
                    <a:pt x="4399" y="1738"/>
                  </a:lnTo>
                  <a:lnTo>
                    <a:pt x="4394" y="1738"/>
                  </a:lnTo>
                  <a:lnTo>
                    <a:pt x="4388" y="1736"/>
                  </a:lnTo>
                  <a:lnTo>
                    <a:pt x="4382" y="1733"/>
                  </a:lnTo>
                  <a:lnTo>
                    <a:pt x="4378" y="1729"/>
                  </a:lnTo>
                  <a:lnTo>
                    <a:pt x="4372" y="1725"/>
                  </a:lnTo>
                  <a:lnTo>
                    <a:pt x="4371" y="1719"/>
                  </a:lnTo>
                  <a:lnTo>
                    <a:pt x="4367" y="1713"/>
                  </a:lnTo>
                  <a:lnTo>
                    <a:pt x="4365" y="1700"/>
                  </a:lnTo>
                  <a:lnTo>
                    <a:pt x="4365" y="1688"/>
                  </a:lnTo>
                  <a:lnTo>
                    <a:pt x="4369" y="1681"/>
                  </a:lnTo>
                  <a:lnTo>
                    <a:pt x="4371" y="1673"/>
                  </a:lnTo>
                  <a:lnTo>
                    <a:pt x="4359" y="1667"/>
                  </a:lnTo>
                  <a:lnTo>
                    <a:pt x="4348" y="1664"/>
                  </a:lnTo>
                  <a:lnTo>
                    <a:pt x="4336" y="1660"/>
                  </a:lnTo>
                  <a:lnTo>
                    <a:pt x="4323" y="1658"/>
                  </a:lnTo>
                  <a:lnTo>
                    <a:pt x="4309" y="1658"/>
                  </a:lnTo>
                  <a:lnTo>
                    <a:pt x="4296" y="1658"/>
                  </a:lnTo>
                  <a:lnTo>
                    <a:pt x="4284" y="1662"/>
                  </a:lnTo>
                  <a:lnTo>
                    <a:pt x="4273" y="1667"/>
                  </a:lnTo>
                  <a:lnTo>
                    <a:pt x="4277" y="1671"/>
                  </a:lnTo>
                  <a:lnTo>
                    <a:pt x="4280" y="1679"/>
                  </a:lnTo>
                  <a:lnTo>
                    <a:pt x="4282" y="1685"/>
                  </a:lnTo>
                  <a:lnTo>
                    <a:pt x="4284" y="1690"/>
                  </a:lnTo>
                  <a:lnTo>
                    <a:pt x="4284" y="1706"/>
                  </a:lnTo>
                  <a:lnTo>
                    <a:pt x="4284" y="1721"/>
                  </a:lnTo>
                  <a:lnTo>
                    <a:pt x="4282" y="1723"/>
                  </a:lnTo>
                  <a:lnTo>
                    <a:pt x="4278" y="1725"/>
                  </a:lnTo>
                  <a:lnTo>
                    <a:pt x="4275" y="1727"/>
                  </a:lnTo>
                  <a:lnTo>
                    <a:pt x="4271" y="1727"/>
                  </a:lnTo>
                  <a:lnTo>
                    <a:pt x="4261" y="1727"/>
                  </a:lnTo>
                  <a:lnTo>
                    <a:pt x="4254" y="1725"/>
                  </a:lnTo>
                  <a:lnTo>
                    <a:pt x="4244" y="1711"/>
                  </a:lnTo>
                  <a:lnTo>
                    <a:pt x="4236" y="1698"/>
                  </a:lnTo>
                  <a:lnTo>
                    <a:pt x="4234" y="1692"/>
                  </a:lnTo>
                  <a:lnTo>
                    <a:pt x="4232" y="1685"/>
                  </a:lnTo>
                  <a:lnTo>
                    <a:pt x="4234" y="1677"/>
                  </a:lnTo>
                  <a:lnTo>
                    <a:pt x="4240" y="1669"/>
                  </a:lnTo>
                  <a:lnTo>
                    <a:pt x="4223" y="1662"/>
                  </a:lnTo>
                  <a:lnTo>
                    <a:pt x="4209" y="1652"/>
                  </a:lnTo>
                  <a:lnTo>
                    <a:pt x="4202" y="1650"/>
                  </a:lnTo>
                  <a:lnTo>
                    <a:pt x="4192" y="1648"/>
                  </a:lnTo>
                  <a:lnTo>
                    <a:pt x="4184" y="1648"/>
                  </a:lnTo>
                  <a:lnTo>
                    <a:pt x="4173" y="1652"/>
                  </a:lnTo>
                  <a:lnTo>
                    <a:pt x="4183" y="1665"/>
                  </a:lnTo>
                  <a:lnTo>
                    <a:pt x="4192" y="1681"/>
                  </a:lnTo>
                  <a:lnTo>
                    <a:pt x="4196" y="1687"/>
                  </a:lnTo>
                  <a:lnTo>
                    <a:pt x="4198" y="1694"/>
                  </a:lnTo>
                  <a:lnTo>
                    <a:pt x="4198" y="1704"/>
                  </a:lnTo>
                  <a:lnTo>
                    <a:pt x="4196" y="1711"/>
                  </a:lnTo>
                  <a:lnTo>
                    <a:pt x="4194" y="1717"/>
                  </a:lnTo>
                  <a:lnTo>
                    <a:pt x="4190" y="1721"/>
                  </a:lnTo>
                  <a:lnTo>
                    <a:pt x="4186" y="1725"/>
                  </a:lnTo>
                  <a:lnTo>
                    <a:pt x="4181" y="1727"/>
                  </a:lnTo>
                  <a:lnTo>
                    <a:pt x="4175" y="1729"/>
                  </a:lnTo>
                  <a:lnTo>
                    <a:pt x="4169" y="1729"/>
                  </a:lnTo>
                  <a:lnTo>
                    <a:pt x="4163" y="1729"/>
                  </a:lnTo>
                  <a:lnTo>
                    <a:pt x="4158" y="1727"/>
                  </a:lnTo>
                  <a:lnTo>
                    <a:pt x="4150" y="1719"/>
                  </a:lnTo>
                  <a:lnTo>
                    <a:pt x="4148" y="1710"/>
                  </a:lnTo>
                  <a:lnTo>
                    <a:pt x="4146" y="1698"/>
                  </a:lnTo>
                  <a:lnTo>
                    <a:pt x="4146" y="1688"/>
                  </a:lnTo>
                  <a:lnTo>
                    <a:pt x="4146" y="1679"/>
                  </a:lnTo>
                  <a:lnTo>
                    <a:pt x="4146" y="1667"/>
                  </a:lnTo>
                  <a:lnTo>
                    <a:pt x="4144" y="1664"/>
                  </a:lnTo>
                  <a:lnTo>
                    <a:pt x="4142" y="1660"/>
                  </a:lnTo>
                  <a:lnTo>
                    <a:pt x="4138" y="1656"/>
                  </a:lnTo>
                  <a:lnTo>
                    <a:pt x="4135" y="1652"/>
                  </a:lnTo>
                  <a:lnTo>
                    <a:pt x="4117" y="1650"/>
                  </a:lnTo>
                  <a:lnTo>
                    <a:pt x="4100" y="1648"/>
                  </a:lnTo>
                  <a:lnTo>
                    <a:pt x="4092" y="1648"/>
                  </a:lnTo>
                  <a:lnTo>
                    <a:pt x="4085" y="1650"/>
                  </a:lnTo>
                  <a:lnTo>
                    <a:pt x="4077" y="1654"/>
                  </a:lnTo>
                  <a:lnTo>
                    <a:pt x="4071" y="1660"/>
                  </a:lnTo>
                  <a:lnTo>
                    <a:pt x="4077" y="1669"/>
                  </a:lnTo>
                  <a:lnTo>
                    <a:pt x="4079" y="1677"/>
                  </a:lnTo>
                  <a:lnTo>
                    <a:pt x="4077" y="1681"/>
                  </a:lnTo>
                  <a:lnTo>
                    <a:pt x="4073" y="1685"/>
                  </a:lnTo>
                  <a:lnTo>
                    <a:pt x="4067" y="1690"/>
                  </a:lnTo>
                  <a:lnTo>
                    <a:pt x="4062" y="1694"/>
                  </a:lnTo>
                  <a:lnTo>
                    <a:pt x="4058" y="1700"/>
                  </a:lnTo>
                  <a:lnTo>
                    <a:pt x="4056" y="1710"/>
                  </a:lnTo>
                  <a:lnTo>
                    <a:pt x="4044" y="1715"/>
                  </a:lnTo>
                  <a:lnTo>
                    <a:pt x="4033" y="1721"/>
                  </a:lnTo>
                  <a:lnTo>
                    <a:pt x="4019" y="1725"/>
                  </a:lnTo>
                  <a:lnTo>
                    <a:pt x="4008" y="1729"/>
                  </a:lnTo>
                  <a:lnTo>
                    <a:pt x="3979" y="1734"/>
                  </a:lnTo>
                  <a:lnTo>
                    <a:pt x="3952" y="1736"/>
                  </a:lnTo>
                  <a:lnTo>
                    <a:pt x="3923" y="1736"/>
                  </a:lnTo>
                  <a:lnTo>
                    <a:pt x="3895" y="1734"/>
                  </a:lnTo>
                  <a:lnTo>
                    <a:pt x="3868" y="1731"/>
                  </a:lnTo>
                  <a:lnTo>
                    <a:pt x="3843" y="1725"/>
                  </a:lnTo>
                  <a:lnTo>
                    <a:pt x="3837" y="1719"/>
                  </a:lnTo>
                  <a:lnTo>
                    <a:pt x="3833" y="1713"/>
                  </a:lnTo>
                  <a:lnTo>
                    <a:pt x="3831" y="1706"/>
                  </a:lnTo>
                  <a:lnTo>
                    <a:pt x="3829" y="1700"/>
                  </a:lnTo>
                  <a:lnTo>
                    <a:pt x="3829" y="1687"/>
                  </a:lnTo>
                  <a:lnTo>
                    <a:pt x="3829" y="1673"/>
                  </a:lnTo>
                  <a:lnTo>
                    <a:pt x="3829" y="1660"/>
                  </a:lnTo>
                  <a:lnTo>
                    <a:pt x="3828" y="1648"/>
                  </a:lnTo>
                  <a:lnTo>
                    <a:pt x="3826" y="1640"/>
                  </a:lnTo>
                  <a:lnTo>
                    <a:pt x="3824" y="1635"/>
                  </a:lnTo>
                  <a:lnTo>
                    <a:pt x="3820" y="1629"/>
                  </a:lnTo>
                  <a:lnTo>
                    <a:pt x="3814" y="1625"/>
                  </a:lnTo>
                  <a:lnTo>
                    <a:pt x="3806" y="1631"/>
                  </a:lnTo>
                  <a:lnTo>
                    <a:pt x="3797" y="1635"/>
                  </a:lnTo>
                  <a:lnTo>
                    <a:pt x="3787" y="1639"/>
                  </a:lnTo>
                  <a:lnTo>
                    <a:pt x="3778" y="1640"/>
                  </a:lnTo>
                  <a:lnTo>
                    <a:pt x="3766" y="1640"/>
                  </a:lnTo>
                  <a:lnTo>
                    <a:pt x="3757" y="1639"/>
                  </a:lnTo>
                  <a:lnTo>
                    <a:pt x="3747" y="1637"/>
                  </a:lnTo>
                  <a:lnTo>
                    <a:pt x="3737" y="1635"/>
                  </a:lnTo>
                  <a:lnTo>
                    <a:pt x="3732" y="1627"/>
                  </a:lnTo>
                  <a:lnTo>
                    <a:pt x="3726" y="1623"/>
                  </a:lnTo>
                  <a:lnTo>
                    <a:pt x="3720" y="1623"/>
                  </a:lnTo>
                  <a:lnTo>
                    <a:pt x="3712" y="1625"/>
                  </a:lnTo>
                  <a:lnTo>
                    <a:pt x="3699" y="1633"/>
                  </a:lnTo>
                  <a:lnTo>
                    <a:pt x="3686" y="1637"/>
                  </a:lnTo>
                  <a:lnTo>
                    <a:pt x="3661" y="1639"/>
                  </a:lnTo>
                  <a:lnTo>
                    <a:pt x="3638" y="1635"/>
                  </a:lnTo>
                  <a:lnTo>
                    <a:pt x="3626" y="1635"/>
                  </a:lnTo>
                  <a:lnTo>
                    <a:pt x="3615" y="1635"/>
                  </a:lnTo>
                  <a:lnTo>
                    <a:pt x="3605" y="1639"/>
                  </a:lnTo>
                  <a:lnTo>
                    <a:pt x="3595" y="1642"/>
                  </a:lnTo>
                  <a:lnTo>
                    <a:pt x="3586" y="1646"/>
                  </a:lnTo>
                  <a:lnTo>
                    <a:pt x="3576" y="1648"/>
                  </a:lnTo>
                  <a:lnTo>
                    <a:pt x="3568" y="1648"/>
                  </a:lnTo>
                  <a:lnTo>
                    <a:pt x="3559" y="1646"/>
                  </a:lnTo>
                  <a:lnTo>
                    <a:pt x="3545" y="1639"/>
                  </a:lnTo>
                  <a:lnTo>
                    <a:pt x="3532" y="1631"/>
                  </a:lnTo>
                  <a:lnTo>
                    <a:pt x="3526" y="1627"/>
                  </a:lnTo>
                  <a:lnTo>
                    <a:pt x="3521" y="1625"/>
                  </a:lnTo>
                  <a:lnTo>
                    <a:pt x="3515" y="1623"/>
                  </a:lnTo>
                  <a:lnTo>
                    <a:pt x="3509" y="1623"/>
                  </a:lnTo>
                  <a:lnTo>
                    <a:pt x="3503" y="1625"/>
                  </a:lnTo>
                  <a:lnTo>
                    <a:pt x="3497" y="1629"/>
                  </a:lnTo>
                  <a:lnTo>
                    <a:pt x="3490" y="1637"/>
                  </a:lnTo>
                  <a:lnTo>
                    <a:pt x="3482" y="1646"/>
                  </a:lnTo>
                  <a:lnTo>
                    <a:pt x="3471" y="1646"/>
                  </a:lnTo>
                  <a:lnTo>
                    <a:pt x="3459" y="1644"/>
                  </a:lnTo>
                  <a:lnTo>
                    <a:pt x="3448" y="1642"/>
                  </a:lnTo>
                  <a:lnTo>
                    <a:pt x="3436" y="1640"/>
                  </a:lnTo>
                  <a:lnTo>
                    <a:pt x="3427" y="1635"/>
                  </a:lnTo>
                  <a:lnTo>
                    <a:pt x="3417" y="1631"/>
                  </a:lnTo>
                  <a:lnTo>
                    <a:pt x="3407" y="1623"/>
                  </a:lnTo>
                  <a:lnTo>
                    <a:pt x="3398" y="1616"/>
                  </a:lnTo>
                  <a:lnTo>
                    <a:pt x="3396" y="1602"/>
                  </a:lnTo>
                  <a:lnTo>
                    <a:pt x="3394" y="1587"/>
                  </a:lnTo>
                  <a:lnTo>
                    <a:pt x="3388" y="1591"/>
                  </a:lnTo>
                  <a:lnTo>
                    <a:pt x="3382" y="1598"/>
                  </a:lnTo>
                  <a:lnTo>
                    <a:pt x="3380" y="1604"/>
                  </a:lnTo>
                  <a:lnTo>
                    <a:pt x="3379" y="1612"/>
                  </a:lnTo>
                  <a:lnTo>
                    <a:pt x="3377" y="1629"/>
                  </a:lnTo>
                  <a:lnTo>
                    <a:pt x="3379" y="1646"/>
                  </a:lnTo>
                  <a:lnTo>
                    <a:pt x="3377" y="1662"/>
                  </a:lnTo>
                  <a:lnTo>
                    <a:pt x="3373" y="1677"/>
                  </a:lnTo>
                  <a:lnTo>
                    <a:pt x="3371" y="1683"/>
                  </a:lnTo>
                  <a:lnTo>
                    <a:pt x="3365" y="1688"/>
                  </a:lnTo>
                  <a:lnTo>
                    <a:pt x="3359" y="1692"/>
                  </a:lnTo>
                  <a:lnTo>
                    <a:pt x="3350" y="1696"/>
                  </a:lnTo>
                  <a:lnTo>
                    <a:pt x="3298" y="1702"/>
                  </a:lnTo>
                  <a:lnTo>
                    <a:pt x="3250" y="1706"/>
                  </a:lnTo>
                  <a:lnTo>
                    <a:pt x="3225" y="1706"/>
                  </a:lnTo>
                  <a:lnTo>
                    <a:pt x="3202" y="1706"/>
                  </a:lnTo>
                  <a:lnTo>
                    <a:pt x="3179" y="1702"/>
                  </a:lnTo>
                  <a:lnTo>
                    <a:pt x="3156" y="1694"/>
                  </a:lnTo>
                  <a:lnTo>
                    <a:pt x="3148" y="1685"/>
                  </a:lnTo>
                  <a:lnTo>
                    <a:pt x="3143" y="1671"/>
                  </a:lnTo>
                  <a:lnTo>
                    <a:pt x="3137" y="1658"/>
                  </a:lnTo>
                  <a:lnTo>
                    <a:pt x="3133" y="1644"/>
                  </a:lnTo>
                  <a:lnTo>
                    <a:pt x="3133" y="1629"/>
                  </a:lnTo>
                  <a:lnTo>
                    <a:pt x="3133" y="1614"/>
                  </a:lnTo>
                  <a:lnTo>
                    <a:pt x="3135" y="1600"/>
                  </a:lnTo>
                  <a:lnTo>
                    <a:pt x="3141" y="1587"/>
                  </a:lnTo>
                  <a:lnTo>
                    <a:pt x="3152" y="1562"/>
                  </a:lnTo>
                  <a:lnTo>
                    <a:pt x="3166" y="1539"/>
                  </a:lnTo>
                  <a:lnTo>
                    <a:pt x="3181" y="1518"/>
                  </a:lnTo>
                  <a:lnTo>
                    <a:pt x="3200" y="1499"/>
                  </a:lnTo>
                  <a:lnTo>
                    <a:pt x="3210" y="1489"/>
                  </a:lnTo>
                  <a:lnTo>
                    <a:pt x="3221" y="1481"/>
                  </a:lnTo>
                  <a:lnTo>
                    <a:pt x="3233" y="1476"/>
                  </a:lnTo>
                  <a:lnTo>
                    <a:pt x="3244" y="1470"/>
                  </a:lnTo>
                  <a:lnTo>
                    <a:pt x="3258" y="1464"/>
                  </a:lnTo>
                  <a:lnTo>
                    <a:pt x="3269" y="1460"/>
                  </a:lnTo>
                  <a:lnTo>
                    <a:pt x="3283" y="1456"/>
                  </a:lnTo>
                  <a:lnTo>
                    <a:pt x="3298" y="1454"/>
                  </a:lnTo>
                  <a:lnTo>
                    <a:pt x="3302" y="1451"/>
                  </a:lnTo>
                  <a:lnTo>
                    <a:pt x="3304" y="1445"/>
                  </a:lnTo>
                  <a:lnTo>
                    <a:pt x="3306" y="1439"/>
                  </a:lnTo>
                  <a:lnTo>
                    <a:pt x="3306" y="1433"/>
                  </a:lnTo>
                  <a:lnTo>
                    <a:pt x="3258" y="1429"/>
                  </a:lnTo>
                  <a:lnTo>
                    <a:pt x="3212" y="1428"/>
                  </a:lnTo>
                  <a:lnTo>
                    <a:pt x="3166" y="1428"/>
                  </a:lnTo>
                  <a:lnTo>
                    <a:pt x="3119" y="1429"/>
                  </a:lnTo>
                  <a:lnTo>
                    <a:pt x="3072" y="1429"/>
                  </a:lnTo>
                  <a:lnTo>
                    <a:pt x="3025" y="1431"/>
                  </a:lnTo>
                  <a:lnTo>
                    <a:pt x="2978" y="1433"/>
                  </a:lnTo>
                  <a:lnTo>
                    <a:pt x="2930" y="1435"/>
                  </a:lnTo>
                  <a:lnTo>
                    <a:pt x="2924" y="1447"/>
                  </a:lnTo>
                  <a:lnTo>
                    <a:pt x="2918" y="1454"/>
                  </a:lnTo>
                  <a:lnTo>
                    <a:pt x="2910" y="1462"/>
                  </a:lnTo>
                  <a:lnTo>
                    <a:pt x="2903" y="1470"/>
                  </a:lnTo>
                  <a:lnTo>
                    <a:pt x="2887" y="1481"/>
                  </a:lnTo>
                  <a:lnTo>
                    <a:pt x="2868" y="1493"/>
                  </a:lnTo>
                  <a:lnTo>
                    <a:pt x="2836" y="1493"/>
                  </a:lnTo>
                  <a:lnTo>
                    <a:pt x="2803" y="1491"/>
                  </a:lnTo>
                  <a:lnTo>
                    <a:pt x="2788" y="1489"/>
                  </a:lnTo>
                  <a:lnTo>
                    <a:pt x="2772" y="1485"/>
                  </a:lnTo>
                  <a:lnTo>
                    <a:pt x="2757" y="1479"/>
                  </a:lnTo>
                  <a:lnTo>
                    <a:pt x="2743" y="1470"/>
                  </a:lnTo>
                  <a:lnTo>
                    <a:pt x="2738" y="1472"/>
                  </a:lnTo>
                  <a:lnTo>
                    <a:pt x="2732" y="1474"/>
                  </a:lnTo>
                  <a:lnTo>
                    <a:pt x="2724" y="1474"/>
                  </a:lnTo>
                  <a:lnTo>
                    <a:pt x="2718" y="1474"/>
                  </a:lnTo>
                  <a:lnTo>
                    <a:pt x="2705" y="1472"/>
                  </a:lnTo>
                  <a:lnTo>
                    <a:pt x="2692" y="1470"/>
                  </a:lnTo>
                  <a:lnTo>
                    <a:pt x="2686" y="1470"/>
                  </a:lnTo>
                  <a:lnTo>
                    <a:pt x="2680" y="1470"/>
                  </a:lnTo>
                  <a:lnTo>
                    <a:pt x="2674" y="1472"/>
                  </a:lnTo>
                  <a:lnTo>
                    <a:pt x="2671" y="1474"/>
                  </a:lnTo>
                  <a:lnTo>
                    <a:pt x="2667" y="1477"/>
                  </a:lnTo>
                  <a:lnTo>
                    <a:pt x="2665" y="1483"/>
                  </a:lnTo>
                  <a:lnTo>
                    <a:pt x="2663" y="1491"/>
                  </a:lnTo>
                  <a:lnTo>
                    <a:pt x="2663" y="1500"/>
                  </a:lnTo>
                  <a:lnTo>
                    <a:pt x="2651" y="1512"/>
                  </a:lnTo>
                  <a:lnTo>
                    <a:pt x="2644" y="1525"/>
                  </a:lnTo>
                  <a:lnTo>
                    <a:pt x="2624" y="1508"/>
                  </a:lnTo>
                  <a:lnTo>
                    <a:pt x="2605" y="1516"/>
                  </a:lnTo>
                  <a:lnTo>
                    <a:pt x="2586" y="1522"/>
                  </a:lnTo>
                  <a:lnTo>
                    <a:pt x="2567" y="1527"/>
                  </a:lnTo>
                  <a:lnTo>
                    <a:pt x="2548" y="1529"/>
                  </a:lnTo>
                  <a:lnTo>
                    <a:pt x="2527" y="1531"/>
                  </a:lnTo>
                  <a:lnTo>
                    <a:pt x="2505" y="1533"/>
                  </a:lnTo>
                  <a:lnTo>
                    <a:pt x="2486" y="1533"/>
                  </a:lnTo>
                  <a:lnTo>
                    <a:pt x="2465" y="1531"/>
                  </a:lnTo>
                  <a:lnTo>
                    <a:pt x="2444" y="1529"/>
                  </a:lnTo>
                  <a:lnTo>
                    <a:pt x="2423" y="1525"/>
                  </a:lnTo>
                  <a:lnTo>
                    <a:pt x="2404" y="1522"/>
                  </a:lnTo>
                  <a:lnTo>
                    <a:pt x="2385" y="1516"/>
                  </a:lnTo>
                  <a:lnTo>
                    <a:pt x="2365" y="1510"/>
                  </a:lnTo>
                  <a:lnTo>
                    <a:pt x="2346" y="1502"/>
                  </a:lnTo>
                  <a:lnTo>
                    <a:pt x="2329" y="1495"/>
                  </a:lnTo>
                  <a:lnTo>
                    <a:pt x="2312" y="1487"/>
                  </a:lnTo>
                  <a:lnTo>
                    <a:pt x="2302" y="1483"/>
                  </a:lnTo>
                  <a:lnTo>
                    <a:pt x="2296" y="1477"/>
                  </a:lnTo>
                  <a:lnTo>
                    <a:pt x="2291" y="1472"/>
                  </a:lnTo>
                  <a:lnTo>
                    <a:pt x="2285" y="1464"/>
                  </a:lnTo>
                  <a:lnTo>
                    <a:pt x="2279" y="1449"/>
                  </a:lnTo>
                  <a:lnTo>
                    <a:pt x="2273" y="1431"/>
                  </a:lnTo>
                  <a:lnTo>
                    <a:pt x="2266" y="1416"/>
                  </a:lnTo>
                  <a:lnTo>
                    <a:pt x="2256" y="1405"/>
                  </a:lnTo>
                  <a:lnTo>
                    <a:pt x="2250" y="1401"/>
                  </a:lnTo>
                  <a:lnTo>
                    <a:pt x="2243" y="1397"/>
                  </a:lnTo>
                  <a:lnTo>
                    <a:pt x="2233" y="1395"/>
                  </a:lnTo>
                  <a:lnTo>
                    <a:pt x="2222" y="1395"/>
                  </a:lnTo>
                  <a:lnTo>
                    <a:pt x="2204" y="1391"/>
                  </a:lnTo>
                  <a:lnTo>
                    <a:pt x="2187" y="1389"/>
                  </a:lnTo>
                  <a:lnTo>
                    <a:pt x="2168" y="1389"/>
                  </a:lnTo>
                  <a:lnTo>
                    <a:pt x="2149" y="1389"/>
                  </a:lnTo>
                  <a:lnTo>
                    <a:pt x="2112" y="1393"/>
                  </a:lnTo>
                  <a:lnTo>
                    <a:pt x="2080" y="1397"/>
                  </a:lnTo>
                  <a:lnTo>
                    <a:pt x="2080" y="1476"/>
                  </a:lnTo>
                  <a:lnTo>
                    <a:pt x="2083" y="1477"/>
                  </a:lnTo>
                  <a:lnTo>
                    <a:pt x="2089" y="1479"/>
                  </a:lnTo>
                  <a:lnTo>
                    <a:pt x="2091" y="1481"/>
                  </a:lnTo>
                  <a:lnTo>
                    <a:pt x="2091" y="1483"/>
                  </a:lnTo>
                  <a:lnTo>
                    <a:pt x="2093" y="1487"/>
                  </a:lnTo>
                  <a:lnTo>
                    <a:pt x="2091" y="1489"/>
                  </a:lnTo>
                  <a:lnTo>
                    <a:pt x="2024" y="1520"/>
                  </a:lnTo>
                  <a:lnTo>
                    <a:pt x="1959" y="1552"/>
                  </a:lnTo>
                  <a:lnTo>
                    <a:pt x="1924" y="1568"/>
                  </a:lnTo>
                  <a:lnTo>
                    <a:pt x="1891" y="1583"/>
                  </a:lnTo>
                  <a:lnTo>
                    <a:pt x="1859" y="1596"/>
                  </a:lnTo>
                  <a:lnTo>
                    <a:pt x="1824" y="1610"/>
                  </a:lnTo>
                  <a:lnTo>
                    <a:pt x="1786" y="1629"/>
                  </a:lnTo>
                  <a:lnTo>
                    <a:pt x="1749" y="1644"/>
                  </a:lnTo>
                  <a:lnTo>
                    <a:pt x="1709" y="1662"/>
                  </a:lnTo>
                  <a:lnTo>
                    <a:pt x="1671" y="1675"/>
                  </a:lnTo>
                  <a:lnTo>
                    <a:pt x="1590" y="1702"/>
                  </a:lnTo>
                  <a:lnTo>
                    <a:pt x="1510" y="1725"/>
                  </a:lnTo>
                  <a:lnTo>
                    <a:pt x="1427" y="1748"/>
                  </a:lnTo>
                  <a:lnTo>
                    <a:pt x="1347" y="1773"/>
                  </a:lnTo>
                  <a:lnTo>
                    <a:pt x="1306" y="1784"/>
                  </a:lnTo>
                  <a:lnTo>
                    <a:pt x="1266" y="1800"/>
                  </a:lnTo>
                  <a:lnTo>
                    <a:pt x="1226" y="1813"/>
                  </a:lnTo>
                  <a:lnTo>
                    <a:pt x="1187" y="1828"/>
                  </a:lnTo>
                  <a:lnTo>
                    <a:pt x="1141" y="1830"/>
                  </a:lnTo>
                  <a:lnTo>
                    <a:pt x="1095" y="1828"/>
                  </a:lnTo>
                  <a:lnTo>
                    <a:pt x="1051" y="1825"/>
                  </a:lnTo>
                  <a:lnTo>
                    <a:pt x="1007" y="1819"/>
                  </a:lnTo>
                  <a:lnTo>
                    <a:pt x="963" y="1809"/>
                  </a:lnTo>
                  <a:lnTo>
                    <a:pt x="921" y="1798"/>
                  </a:lnTo>
                  <a:lnTo>
                    <a:pt x="878" y="1786"/>
                  </a:lnTo>
                  <a:lnTo>
                    <a:pt x="834" y="1771"/>
                  </a:lnTo>
                  <a:lnTo>
                    <a:pt x="752" y="1740"/>
                  </a:lnTo>
                  <a:lnTo>
                    <a:pt x="667" y="1708"/>
                  </a:lnTo>
                  <a:lnTo>
                    <a:pt x="585" y="1675"/>
                  </a:lnTo>
                  <a:lnTo>
                    <a:pt x="502" y="1642"/>
                  </a:lnTo>
                  <a:lnTo>
                    <a:pt x="485" y="1633"/>
                  </a:lnTo>
                  <a:lnTo>
                    <a:pt x="468" y="1625"/>
                  </a:lnTo>
                  <a:lnTo>
                    <a:pt x="449" y="1617"/>
                  </a:lnTo>
                  <a:lnTo>
                    <a:pt x="431" y="1614"/>
                  </a:lnTo>
                  <a:lnTo>
                    <a:pt x="418" y="1604"/>
                  </a:lnTo>
                  <a:lnTo>
                    <a:pt x="408" y="1596"/>
                  </a:lnTo>
                  <a:lnTo>
                    <a:pt x="401" y="1587"/>
                  </a:lnTo>
                  <a:lnTo>
                    <a:pt x="393" y="1575"/>
                  </a:lnTo>
                  <a:lnTo>
                    <a:pt x="389" y="1564"/>
                  </a:lnTo>
                  <a:lnTo>
                    <a:pt x="385" y="1552"/>
                  </a:lnTo>
                  <a:lnTo>
                    <a:pt x="383" y="1541"/>
                  </a:lnTo>
                  <a:lnTo>
                    <a:pt x="383" y="1529"/>
                  </a:lnTo>
                  <a:lnTo>
                    <a:pt x="381" y="1502"/>
                  </a:lnTo>
                  <a:lnTo>
                    <a:pt x="381" y="1477"/>
                  </a:lnTo>
                  <a:lnTo>
                    <a:pt x="379" y="1451"/>
                  </a:lnTo>
                  <a:lnTo>
                    <a:pt x="376" y="1428"/>
                  </a:lnTo>
                  <a:lnTo>
                    <a:pt x="314" y="1422"/>
                  </a:lnTo>
                  <a:lnTo>
                    <a:pt x="251" y="1418"/>
                  </a:lnTo>
                  <a:lnTo>
                    <a:pt x="188" y="1416"/>
                  </a:lnTo>
                  <a:lnTo>
                    <a:pt x="128" y="1418"/>
                  </a:lnTo>
                  <a:lnTo>
                    <a:pt x="76" y="1418"/>
                  </a:lnTo>
                  <a:lnTo>
                    <a:pt x="36" y="1420"/>
                  </a:lnTo>
                  <a:lnTo>
                    <a:pt x="9" y="1422"/>
                  </a:lnTo>
                  <a:lnTo>
                    <a:pt x="0" y="1422"/>
                  </a:lnTo>
                  <a:lnTo>
                    <a:pt x="28" y="1406"/>
                  </a:lnTo>
                  <a:lnTo>
                    <a:pt x="38" y="1406"/>
                  </a:lnTo>
                  <a:lnTo>
                    <a:pt x="67" y="1405"/>
                  </a:lnTo>
                  <a:lnTo>
                    <a:pt x="109" y="1401"/>
                  </a:lnTo>
                  <a:lnTo>
                    <a:pt x="159" y="1399"/>
                  </a:lnTo>
                  <a:lnTo>
                    <a:pt x="214" y="1395"/>
                  </a:lnTo>
                  <a:lnTo>
                    <a:pt x="270" y="1395"/>
                  </a:lnTo>
                  <a:lnTo>
                    <a:pt x="322" y="1397"/>
                  </a:lnTo>
                  <a:lnTo>
                    <a:pt x="366" y="1401"/>
                  </a:lnTo>
                  <a:lnTo>
                    <a:pt x="368" y="1362"/>
                  </a:lnTo>
                  <a:lnTo>
                    <a:pt x="364" y="1322"/>
                  </a:lnTo>
                  <a:lnTo>
                    <a:pt x="364" y="1301"/>
                  </a:lnTo>
                  <a:lnTo>
                    <a:pt x="364" y="1282"/>
                  </a:lnTo>
                  <a:lnTo>
                    <a:pt x="368" y="1265"/>
                  </a:lnTo>
                  <a:lnTo>
                    <a:pt x="374" y="1247"/>
                  </a:lnTo>
                  <a:lnTo>
                    <a:pt x="379" y="1247"/>
                  </a:lnTo>
                  <a:lnTo>
                    <a:pt x="378" y="1284"/>
                  </a:lnTo>
                  <a:lnTo>
                    <a:pt x="378" y="1322"/>
                  </a:lnTo>
                  <a:lnTo>
                    <a:pt x="379" y="1359"/>
                  </a:lnTo>
                  <a:lnTo>
                    <a:pt x="385" y="1397"/>
                  </a:lnTo>
                  <a:lnTo>
                    <a:pt x="389" y="1433"/>
                  </a:lnTo>
                  <a:lnTo>
                    <a:pt x="395" y="1470"/>
                  </a:lnTo>
                  <a:lnTo>
                    <a:pt x="399" y="1506"/>
                  </a:lnTo>
                  <a:lnTo>
                    <a:pt x="401" y="1541"/>
                  </a:lnTo>
                  <a:lnTo>
                    <a:pt x="406" y="1556"/>
                  </a:lnTo>
                  <a:lnTo>
                    <a:pt x="412" y="1568"/>
                  </a:lnTo>
                  <a:lnTo>
                    <a:pt x="420" y="1579"/>
                  </a:lnTo>
                  <a:lnTo>
                    <a:pt x="429" y="1587"/>
                  </a:lnTo>
                  <a:lnTo>
                    <a:pt x="441" y="1594"/>
                  </a:lnTo>
                  <a:lnTo>
                    <a:pt x="450" y="1602"/>
                  </a:lnTo>
                  <a:lnTo>
                    <a:pt x="462" y="1608"/>
                  </a:lnTo>
                  <a:lnTo>
                    <a:pt x="475" y="1612"/>
                  </a:lnTo>
                  <a:lnTo>
                    <a:pt x="500" y="1621"/>
                  </a:lnTo>
                  <a:lnTo>
                    <a:pt x="525" y="1629"/>
                  </a:lnTo>
                  <a:lnTo>
                    <a:pt x="550" y="1639"/>
                  </a:lnTo>
                  <a:lnTo>
                    <a:pt x="573" y="1652"/>
                  </a:lnTo>
                  <a:lnTo>
                    <a:pt x="592" y="1656"/>
                  </a:lnTo>
                  <a:lnTo>
                    <a:pt x="617" y="1664"/>
                  </a:lnTo>
                  <a:lnTo>
                    <a:pt x="646" y="1675"/>
                  </a:lnTo>
                  <a:lnTo>
                    <a:pt x="673" y="1687"/>
                  </a:lnTo>
                  <a:lnTo>
                    <a:pt x="721" y="1708"/>
                  </a:lnTo>
                  <a:lnTo>
                    <a:pt x="740" y="1717"/>
                  </a:lnTo>
                  <a:lnTo>
                    <a:pt x="792" y="1734"/>
                  </a:lnTo>
                  <a:lnTo>
                    <a:pt x="846" y="1752"/>
                  </a:lnTo>
                  <a:lnTo>
                    <a:pt x="898" y="1769"/>
                  </a:lnTo>
                  <a:lnTo>
                    <a:pt x="951" y="1786"/>
                  </a:lnTo>
                  <a:lnTo>
                    <a:pt x="978" y="1792"/>
                  </a:lnTo>
                  <a:lnTo>
                    <a:pt x="1005" y="1798"/>
                  </a:lnTo>
                  <a:lnTo>
                    <a:pt x="1032" y="1804"/>
                  </a:lnTo>
                  <a:lnTo>
                    <a:pt x="1059" y="1807"/>
                  </a:lnTo>
                  <a:lnTo>
                    <a:pt x="1087" y="1809"/>
                  </a:lnTo>
                  <a:lnTo>
                    <a:pt x="1116" y="1809"/>
                  </a:lnTo>
                  <a:lnTo>
                    <a:pt x="1145" y="1807"/>
                  </a:lnTo>
                  <a:lnTo>
                    <a:pt x="1174" y="1804"/>
                  </a:lnTo>
                  <a:lnTo>
                    <a:pt x="1176" y="1756"/>
                  </a:lnTo>
                  <a:lnTo>
                    <a:pt x="1178" y="1710"/>
                  </a:lnTo>
                  <a:lnTo>
                    <a:pt x="1182" y="1664"/>
                  </a:lnTo>
                  <a:lnTo>
                    <a:pt x="1185" y="1617"/>
                  </a:lnTo>
                  <a:lnTo>
                    <a:pt x="1187" y="1570"/>
                  </a:lnTo>
                  <a:lnTo>
                    <a:pt x="1185" y="1523"/>
                  </a:lnTo>
                  <a:lnTo>
                    <a:pt x="1183" y="1500"/>
                  </a:lnTo>
                  <a:lnTo>
                    <a:pt x="1182" y="1477"/>
                  </a:lnTo>
                  <a:lnTo>
                    <a:pt x="1178" y="1454"/>
                  </a:lnTo>
                  <a:lnTo>
                    <a:pt x="1172" y="1429"/>
                  </a:lnTo>
                  <a:lnTo>
                    <a:pt x="1180" y="1424"/>
                  </a:lnTo>
                  <a:lnTo>
                    <a:pt x="1187" y="1422"/>
                  </a:lnTo>
                  <a:lnTo>
                    <a:pt x="1193" y="1429"/>
                  </a:lnTo>
                  <a:lnTo>
                    <a:pt x="1199" y="1477"/>
                  </a:lnTo>
                  <a:lnTo>
                    <a:pt x="1199" y="1525"/>
                  </a:lnTo>
                  <a:lnTo>
                    <a:pt x="1199" y="1571"/>
                  </a:lnTo>
                  <a:lnTo>
                    <a:pt x="1197" y="1616"/>
                  </a:lnTo>
                  <a:lnTo>
                    <a:pt x="1193" y="1662"/>
                  </a:lnTo>
                  <a:lnTo>
                    <a:pt x="1191" y="1706"/>
                  </a:lnTo>
                  <a:lnTo>
                    <a:pt x="1191" y="1754"/>
                  </a:lnTo>
                  <a:lnTo>
                    <a:pt x="1193" y="1802"/>
                  </a:lnTo>
                  <a:lnTo>
                    <a:pt x="1241" y="1788"/>
                  </a:lnTo>
                  <a:lnTo>
                    <a:pt x="1289" y="1773"/>
                  </a:lnTo>
                  <a:lnTo>
                    <a:pt x="1337" y="1758"/>
                  </a:lnTo>
                  <a:lnTo>
                    <a:pt x="1387" y="1742"/>
                  </a:lnTo>
                  <a:lnTo>
                    <a:pt x="1435" y="1729"/>
                  </a:lnTo>
                  <a:lnTo>
                    <a:pt x="1485" y="1713"/>
                  </a:lnTo>
                  <a:lnTo>
                    <a:pt x="1533" y="1698"/>
                  </a:lnTo>
                  <a:lnTo>
                    <a:pt x="1583" y="1685"/>
                  </a:lnTo>
                  <a:lnTo>
                    <a:pt x="1644" y="1664"/>
                  </a:lnTo>
                  <a:lnTo>
                    <a:pt x="1705" y="1640"/>
                  </a:lnTo>
                  <a:lnTo>
                    <a:pt x="1767" y="1617"/>
                  </a:lnTo>
                  <a:lnTo>
                    <a:pt x="1826" y="1593"/>
                  </a:lnTo>
                  <a:lnTo>
                    <a:pt x="1888" y="1566"/>
                  </a:lnTo>
                  <a:lnTo>
                    <a:pt x="1947" y="1539"/>
                  </a:lnTo>
                  <a:lnTo>
                    <a:pt x="2005" y="1510"/>
                  </a:lnTo>
                  <a:lnTo>
                    <a:pt x="2064" y="1481"/>
                  </a:lnTo>
                  <a:lnTo>
                    <a:pt x="2064" y="1437"/>
                  </a:lnTo>
                  <a:lnTo>
                    <a:pt x="2066" y="1393"/>
                  </a:lnTo>
                  <a:lnTo>
                    <a:pt x="2066" y="1347"/>
                  </a:lnTo>
                  <a:lnTo>
                    <a:pt x="2068" y="1303"/>
                  </a:lnTo>
                  <a:lnTo>
                    <a:pt x="2068" y="1261"/>
                  </a:lnTo>
                  <a:lnTo>
                    <a:pt x="2064" y="1217"/>
                  </a:lnTo>
                  <a:lnTo>
                    <a:pt x="2060" y="1174"/>
                  </a:lnTo>
                  <a:lnTo>
                    <a:pt x="2051" y="1134"/>
                  </a:lnTo>
                  <a:lnTo>
                    <a:pt x="2024" y="1155"/>
                  </a:lnTo>
                  <a:lnTo>
                    <a:pt x="1997" y="1172"/>
                  </a:lnTo>
                  <a:lnTo>
                    <a:pt x="1968" y="1190"/>
                  </a:lnTo>
                  <a:lnTo>
                    <a:pt x="1939" y="1203"/>
                  </a:lnTo>
                  <a:lnTo>
                    <a:pt x="1909" y="1215"/>
                  </a:lnTo>
                  <a:lnTo>
                    <a:pt x="1878" y="1226"/>
                  </a:lnTo>
                  <a:lnTo>
                    <a:pt x="1847" y="1234"/>
                  </a:lnTo>
                  <a:lnTo>
                    <a:pt x="1815" y="1243"/>
                  </a:lnTo>
                  <a:lnTo>
                    <a:pt x="1751" y="1259"/>
                  </a:lnTo>
                  <a:lnTo>
                    <a:pt x="1688" y="1274"/>
                  </a:lnTo>
                  <a:lnTo>
                    <a:pt x="1655" y="1282"/>
                  </a:lnTo>
                  <a:lnTo>
                    <a:pt x="1625" y="1291"/>
                  </a:lnTo>
                  <a:lnTo>
                    <a:pt x="1594" y="1303"/>
                  </a:lnTo>
                  <a:lnTo>
                    <a:pt x="1563" y="1314"/>
                  </a:lnTo>
                  <a:lnTo>
                    <a:pt x="1523" y="1330"/>
                  </a:lnTo>
                  <a:lnTo>
                    <a:pt x="1483" y="1341"/>
                  </a:lnTo>
                  <a:lnTo>
                    <a:pt x="1441" y="1353"/>
                  </a:lnTo>
                  <a:lnTo>
                    <a:pt x="1398" y="1364"/>
                  </a:lnTo>
                  <a:lnTo>
                    <a:pt x="1356" y="1374"/>
                  </a:lnTo>
                  <a:lnTo>
                    <a:pt x="1314" y="1383"/>
                  </a:lnTo>
                  <a:lnTo>
                    <a:pt x="1274" y="1395"/>
                  </a:lnTo>
                  <a:lnTo>
                    <a:pt x="1231" y="1410"/>
                  </a:lnTo>
                  <a:lnTo>
                    <a:pt x="1128" y="1401"/>
                  </a:lnTo>
                  <a:lnTo>
                    <a:pt x="1022" y="1389"/>
                  </a:lnTo>
                  <a:lnTo>
                    <a:pt x="919" y="1374"/>
                  </a:lnTo>
                  <a:lnTo>
                    <a:pt x="815" y="1357"/>
                  </a:lnTo>
                  <a:lnTo>
                    <a:pt x="711" y="1335"/>
                  </a:lnTo>
                  <a:lnTo>
                    <a:pt x="610" y="1312"/>
                  </a:lnTo>
                  <a:lnTo>
                    <a:pt x="510" y="1286"/>
                  </a:lnTo>
                  <a:lnTo>
                    <a:pt x="412" y="1257"/>
                  </a:lnTo>
                  <a:lnTo>
                    <a:pt x="401" y="1253"/>
                  </a:lnTo>
                  <a:lnTo>
                    <a:pt x="389" y="1247"/>
                  </a:lnTo>
                  <a:lnTo>
                    <a:pt x="383" y="1243"/>
                  </a:lnTo>
                  <a:lnTo>
                    <a:pt x="379" y="1240"/>
                  </a:lnTo>
                  <a:lnTo>
                    <a:pt x="376" y="1236"/>
                  </a:lnTo>
                  <a:lnTo>
                    <a:pt x="374" y="1230"/>
                  </a:lnTo>
                  <a:lnTo>
                    <a:pt x="389" y="1222"/>
                  </a:lnTo>
                  <a:lnTo>
                    <a:pt x="402" y="1211"/>
                  </a:lnTo>
                  <a:lnTo>
                    <a:pt x="449" y="1188"/>
                  </a:lnTo>
                  <a:lnTo>
                    <a:pt x="497" y="1167"/>
                  </a:lnTo>
                  <a:lnTo>
                    <a:pt x="543" y="1146"/>
                  </a:lnTo>
                  <a:lnTo>
                    <a:pt x="591" y="1126"/>
                  </a:lnTo>
                  <a:lnTo>
                    <a:pt x="585" y="1088"/>
                  </a:lnTo>
                  <a:lnTo>
                    <a:pt x="581" y="1052"/>
                  </a:lnTo>
                  <a:lnTo>
                    <a:pt x="579" y="1013"/>
                  </a:lnTo>
                  <a:lnTo>
                    <a:pt x="579" y="973"/>
                  </a:lnTo>
                  <a:lnTo>
                    <a:pt x="581" y="935"/>
                  </a:lnTo>
                  <a:lnTo>
                    <a:pt x="585" y="896"/>
                  </a:lnTo>
                  <a:lnTo>
                    <a:pt x="587" y="858"/>
                  </a:lnTo>
                  <a:lnTo>
                    <a:pt x="589" y="819"/>
                  </a:lnTo>
                  <a:lnTo>
                    <a:pt x="594" y="758"/>
                  </a:lnTo>
                  <a:lnTo>
                    <a:pt x="602" y="697"/>
                  </a:lnTo>
                  <a:lnTo>
                    <a:pt x="612" y="637"/>
                  </a:lnTo>
                  <a:lnTo>
                    <a:pt x="623" y="578"/>
                  </a:lnTo>
                  <a:lnTo>
                    <a:pt x="639" y="520"/>
                  </a:lnTo>
                  <a:lnTo>
                    <a:pt x="656" y="463"/>
                  </a:lnTo>
                  <a:lnTo>
                    <a:pt x="677" y="407"/>
                  </a:lnTo>
                  <a:lnTo>
                    <a:pt x="702" y="350"/>
                  </a:lnTo>
                  <a:lnTo>
                    <a:pt x="719" y="336"/>
                  </a:lnTo>
                  <a:lnTo>
                    <a:pt x="736" y="323"/>
                  </a:lnTo>
                  <a:lnTo>
                    <a:pt x="754" y="311"/>
                  </a:lnTo>
                  <a:lnTo>
                    <a:pt x="773" y="300"/>
                  </a:lnTo>
                  <a:lnTo>
                    <a:pt x="813" y="279"/>
                  </a:lnTo>
                  <a:lnTo>
                    <a:pt x="851" y="259"/>
                  </a:lnTo>
                  <a:lnTo>
                    <a:pt x="890" y="252"/>
                  </a:lnTo>
                  <a:lnTo>
                    <a:pt x="926" y="244"/>
                  </a:lnTo>
                  <a:lnTo>
                    <a:pt x="963" y="236"/>
                  </a:lnTo>
                  <a:lnTo>
                    <a:pt x="999" y="229"/>
                  </a:lnTo>
                  <a:lnTo>
                    <a:pt x="1034" y="219"/>
                  </a:lnTo>
                  <a:lnTo>
                    <a:pt x="1070" y="209"/>
                  </a:lnTo>
                  <a:lnTo>
                    <a:pt x="1107" y="200"/>
                  </a:lnTo>
                  <a:lnTo>
                    <a:pt x="1143" y="188"/>
                  </a:lnTo>
                  <a:lnTo>
                    <a:pt x="1185" y="185"/>
                  </a:lnTo>
                  <a:lnTo>
                    <a:pt x="1228" y="181"/>
                  </a:lnTo>
                  <a:lnTo>
                    <a:pt x="1272" y="179"/>
                  </a:lnTo>
                  <a:lnTo>
                    <a:pt x="1314" y="177"/>
                  </a:lnTo>
                  <a:lnTo>
                    <a:pt x="1396" y="177"/>
                  </a:lnTo>
                  <a:lnTo>
                    <a:pt x="1481" y="181"/>
                  </a:lnTo>
                  <a:lnTo>
                    <a:pt x="1563" y="186"/>
                  </a:lnTo>
                  <a:lnTo>
                    <a:pt x="1648" y="194"/>
                  </a:lnTo>
                  <a:lnTo>
                    <a:pt x="1730" y="202"/>
                  </a:lnTo>
                  <a:lnTo>
                    <a:pt x="1817" y="209"/>
                  </a:lnTo>
                  <a:lnTo>
                    <a:pt x="1824" y="229"/>
                  </a:lnTo>
                  <a:lnTo>
                    <a:pt x="1830" y="248"/>
                  </a:lnTo>
                  <a:lnTo>
                    <a:pt x="1834" y="269"/>
                  </a:lnTo>
                  <a:lnTo>
                    <a:pt x="1838" y="290"/>
                  </a:lnTo>
                  <a:lnTo>
                    <a:pt x="1844" y="334"/>
                  </a:lnTo>
                  <a:lnTo>
                    <a:pt x="1855" y="378"/>
                  </a:lnTo>
                  <a:lnTo>
                    <a:pt x="1867" y="442"/>
                  </a:lnTo>
                  <a:lnTo>
                    <a:pt x="1878" y="505"/>
                  </a:lnTo>
                  <a:lnTo>
                    <a:pt x="1891" y="568"/>
                  </a:lnTo>
                  <a:lnTo>
                    <a:pt x="1901" y="631"/>
                  </a:lnTo>
                  <a:lnTo>
                    <a:pt x="1911" y="695"/>
                  </a:lnTo>
                  <a:lnTo>
                    <a:pt x="1918" y="760"/>
                  </a:lnTo>
                  <a:lnTo>
                    <a:pt x="1924" y="825"/>
                  </a:lnTo>
                  <a:lnTo>
                    <a:pt x="1928" y="890"/>
                  </a:lnTo>
                  <a:lnTo>
                    <a:pt x="1936" y="887"/>
                  </a:lnTo>
                  <a:lnTo>
                    <a:pt x="1941" y="879"/>
                  </a:lnTo>
                  <a:lnTo>
                    <a:pt x="1947" y="871"/>
                  </a:lnTo>
                  <a:lnTo>
                    <a:pt x="1953" y="862"/>
                  </a:lnTo>
                  <a:lnTo>
                    <a:pt x="1966" y="842"/>
                  </a:lnTo>
                  <a:lnTo>
                    <a:pt x="1980" y="827"/>
                  </a:lnTo>
                  <a:lnTo>
                    <a:pt x="1987" y="819"/>
                  </a:lnTo>
                  <a:lnTo>
                    <a:pt x="1995" y="814"/>
                  </a:lnTo>
                  <a:lnTo>
                    <a:pt x="2003" y="808"/>
                  </a:lnTo>
                  <a:lnTo>
                    <a:pt x="2010" y="804"/>
                  </a:lnTo>
                  <a:lnTo>
                    <a:pt x="2028" y="798"/>
                  </a:lnTo>
                  <a:lnTo>
                    <a:pt x="2045" y="793"/>
                  </a:lnTo>
                  <a:lnTo>
                    <a:pt x="2062" y="789"/>
                  </a:lnTo>
                  <a:lnTo>
                    <a:pt x="2080" y="781"/>
                  </a:lnTo>
                  <a:lnTo>
                    <a:pt x="2087" y="777"/>
                  </a:lnTo>
                  <a:lnTo>
                    <a:pt x="2095" y="772"/>
                  </a:lnTo>
                  <a:lnTo>
                    <a:pt x="2103" y="764"/>
                  </a:lnTo>
                  <a:lnTo>
                    <a:pt x="2108" y="756"/>
                  </a:lnTo>
                  <a:lnTo>
                    <a:pt x="2122" y="733"/>
                  </a:lnTo>
                  <a:lnTo>
                    <a:pt x="2139" y="714"/>
                  </a:lnTo>
                  <a:lnTo>
                    <a:pt x="2156" y="699"/>
                  </a:lnTo>
                  <a:lnTo>
                    <a:pt x="2175" y="685"/>
                  </a:lnTo>
                  <a:lnTo>
                    <a:pt x="2197" y="674"/>
                  </a:lnTo>
                  <a:lnTo>
                    <a:pt x="2220" y="664"/>
                  </a:lnTo>
                  <a:lnTo>
                    <a:pt x="2243" y="658"/>
                  </a:lnTo>
                  <a:lnTo>
                    <a:pt x="2266" y="653"/>
                  </a:lnTo>
                  <a:lnTo>
                    <a:pt x="2316" y="645"/>
                  </a:lnTo>
                  <a:lnTo>
                    <a:pt x="2367" y="641"/>
                  </a:lnTo>
                  <a:lnTo>
                    <a:pt x="2417" y="639"/>
                  </a:lnTo>
                  <a:lnTo>
                    <a:pt x="2465" y="635"/>
                  </a:lnTo>
                  <a:lnTo>
                    <a:pt x="2505" y="637"/>
                  </a:lnTo>
                  <a:lnTo>
                    <a:pt x="2504" y="626"/>
                  </a:lnTo>
                  <a:lnTo>
                    <a:pt x="2498" y="616"/>
                  </a:lnTo>
                  <a:lnTo>
                    <a:pt x="2490" y="607"/>
                  </a:lnTo>
                  <a:lnTo>
                    <a:pt x="2482" y="597"/>
                  </a:lnTo>
                  <a:lnTo>
                    <a:pt x="2463" y="582"/>
                  </a:lnTo>
                  <a:lnTo>
                    <a:pt x="2444" y="564"/>
                  </a:lnTo>
                  <a:lnTo>
                    <a:pt x="2434" y="557"/>
                  </a:lnTo>
                  <a:lnTo>
                    <a:pt x="2427" y="549"/>
                  </a:lnTo>
                  <a:lnTo>
                    <a:pt x="2421" y="539"/>
                  </a:lnTo>
                  <a:lnTo>
                    <a:pt x="2417" y="530"/>
                  </a:lnTo>
                  <a:lnTo>
                    <a:pt x="2417" y="518"/>
                  </a:lnTo>
                  <a:lnTo>
                    <a:pt x="2417" y="507"/>
                  </a:lnTo>
                  <a:lnTo>
                    <a:pt x="2423" y="493"/>
                  </a:lnTo>
                  <a:lnTo>
                    <a:pt x="2431" y="480"/>
                  </a:lnTo>
                  <a:lnTo>
                    <a:pt x="2434" y="470"/>
                  </a:lnTo>
                  <a:lnTo>
                    <a:pt x="2438" y="461"/>
                  </a:lnTo>
                  <a:lnTo>
                    <a:pt x="2442" y="451"/>
                  </a:lnTo>
                  <a:lnTo>
                    <a:pt x="2448" y="443"/>
                  </a:lnTo>
                  <a:lnTo>
                    <a:pt x="2461" y="426"/>
                  </a:lnTo>
                  <a:lnTo>
                    <a:pt x="2475" y="411"/>
                  </a:lnTo>
                  <a:lnTo>
                    <a:pt x="2486" y="394"/>
                  </a:lnTo>
                  <a:lnTo>
                    <a:pt x="2494" y="376"/>
                  </a:lnTo>
                  <a:lnTo>
                    <a:pt x="2498" y="367"/>
                  </a:lnTo>
                  <a:lnTo>
                    <a:pt x="2498" y="359"/>
                  </a:lnTo>
                  <a:lnTo>
                    <a:pt x="2498" y="348"/>
                  </a:lnTo>
                  <a:lnTo>
                    <a:pt x="2496" y="338"/>
                  </a:lnTo>
                  <a:lnTo>
                    <a:pt x="2475" y="309"/>
                  </a:lnTo>
                  <a:lnTo>
                    <a:pt x="2452" y="282"/>
                  </a:lnTo>
                  <a:lnTo>
                    <a:pt x="2448" y="275"/>
                  </a:lnTo>
                  <a:lnTo>
                    <a:pt x="2444" y="267"/>
                  </a:lnTo>
                  <a:lnTo>
                    <a:pt x="2440" y="259"/>
                  </a:lnTo>
                  <a:lnTo>
                    <a:pt x="2438" y="252"/>
                  </a:lnTo>
                  <a:lnTo>
                    <a:pt x="2438" y="242"/>
                  </a:lnTo>
                  <a:lnTo>
                    <a:pt x="2438" y="234"/>
                  </a:lnTo>
                  <a:lnTo>
                    <a:pt x="2442" y="225"/>
                  </a:lnTo>
                  <a:lnTo>
                    <a:pt x="2446" y="215"/>
                  </a:lnTo>
                  <a:lnTo>
                    <a:pt x="2461" y="163"/>
                  </a:lnTo>
                  <a:lnTo>
                    <a:pt x="2477" y="110"/>
                  </a:lnTo>
                  <a:lnTo>
                    <a:pt x="2481" y="83"/>
                  </a:lnTo>
                  <a:lnTo>
                    <a:pt x="2484" y="54"/>
                  </a:lnTo>
                  <a:lnTo>
                    <a:pt x="2486" y="27"/>
                  </a:lnTo>
                  <a:lnTo>
                    <a:pt x="2486" y="0"/>
                  </a:lnTo>
                  <a:lnTo>
                    <a:pt x="2490" y="16"/>
                  </a:lnTo>
                  <a:lnTo>
                    <a:pt x="2494" y="31"/>
                  </a:lnTo>
                  <a:lnTo>
                    <a:pt x="2496" y="44"/>
                  </a:lnTo>
                  <a:lnTo>
                    <a:pt x="2496" y="60"/>
                  </a:lnTo>
                  <a:lnTo>
                    <a:pt x="2494" y="91"/>
                  </a:lnTo>
                  <a:lnTo>
                    <a:pt x="2486" y="121"/>
                  </a:lnTo>
                  <a:lnTo>
                    <a:pt x="2467" y="183"/>
                  </a:lnTo>
                  <a:lnTo>
                    <a:pt x="2452" y="244"/>
                  </a:lnTo>
                  <a:lnTo>
                    <a:pt x="2459" y="261"/>
                  </a:lnTo>
                  <a:lnTo>
                    <a:pt x="2469" y="277"/>
                  </a:lnTo>
                  <a:lnTo>
                    <a:pt x="2481" y="292"/>
                  </a:lnTo>
                  <a:lnTo>
                    <a:pt x="2492" y="309"/>
                  </a:lnTo>
                  <a:lnTo>
                    <a:pt x="2504" y="325"/>
                  </a:lnTo>
                  <a:lnTo>
                    <a:pt x="2513" y="340"/>
                  </a:lnTo>
                  <a:lnTo>
                    <a:pt x="2515" y="350"/>
                  </a:lnTo>
                  <a:lnTo>
                    <a:pt x="2519" y="359"/>
                  </a:lnTo>
                  <a:lnTo>
                    <a:pt x="2519" y="369"/>
                  </a:lnTo>
                  <a:lnTo>
                    <a:pt x="2519" y="378"/>
                  </a:lnTo>
                  <a:lnTo>
                    <a:pt x="2504" y="394"/>
                  </a:lnTo>
                  <a:lnTo>
                    <a:pt x="2490" y="409"/>
                  </a:lnTo>
                  <a:lnTo>
                    <a:pt x="2479" y="426"/>
                  </a:lnTo>
                  <a:lnTo>
                    <a:pt x="2467" y="443"/>
                  </a:lnTo>
                  <a:lnTo>
                    <a:pt x="2456" y="463"/>
                  </a:lnTo>
                  <a:lnTo>
                    <a:pt x="2446" y="482"/>
                  </a:lnTo>
                  <a:lnTo>
                    <a:pt x="2438" y="501"/>
                  </a:lnTo>
                  <a:lnTo>
                    <a:pt x="2431" y="522"/>
                  </a:lnTo>
                  <a:lnTo>
                    <a:pt x="2434" y="530"/>
                  </a:lnTo>
                  <a:lnTo>
                    <a:pt x="2440" y="537"/>
                  </a:lnTo>
                  <a:lnTo>
                    <a:pt x="2446" y="545"/>
                  </a:lnTo>
                  <a:lnTo>
                    <a:pt x="2452" y="553"/>
                  </a:lnTo>
                  <a:lnTo>
                    <a:pt x="2467" y="564"/>
                  </a:lnTo>
                  <a:lnTo>
                    <a:pt x="2482" y="576"/>
                  </a:lnTo>
                  <a:lnTo>
                    <a:pt x="2500" y="589"/>
                  </a:lnTo>
                  <a:lnTo>
                    <a:pt x="2513" y="603"/>
                  </a:lnTo>
                  <a:lnTo>
                    <a:pt x="2519" y="610"/>
                  </a:lnTo>
                  <a:lnTo>
                    <a:pt x="2523" y="618"/>
                  </a:lnTo>
                  <a:lnTo>
                    <a:pt x="2529" y="628"/>
                  </a:lnTo>
                  <a:lnTo>
                    <a:pt x="2530" y="637"/>
                  </a:lnTo>
                  <a:lnTo>
                    <a:pt x="2563" y="643"/>
                  </a:lnTo>
                  <a:lnTo>
                    <a:pt x="2596" y="649"/>
                  </a:lnTo>
                  <a:lnTo>
                    <a:pt x="2628" y="655"/>
                  </a:lnTo>
                  <a:lnTo>
                    <a:pt x="2663" y="658"/>
                  </a:lnTo>
                  <a:lnTo>
                    <a:pt x="2680" y="662"/>
                  </a:lnTo>
                  <a:lnTo>
                    <a:pt x="2707" y="672"/>
                  </a:lnTo>
                  <a:lnTo>
                    <a:pt x="2738" y="679"/>
                  </a:lnTo>
                  <a:lnTo>
                    <a:pt x="2766" y="685"/>
                  </a:lnTo>
                  <a:lnTo>
                    <a:pt x="2784" y="689"/>
                  </a:lnTo>
                  <a:lnTo>
                    <a:pt x="2801" y="695"/>
                  </a:lnTo>
                  <a:lnTo>
                    <a:pt x="2818" y="701"/>
                  </a:lnTo>
                  <a:lnTo>
                    <a:pt x="2834" y="706"/>
                  </a:lnTo>
                  <a:lnTo>
                    <a:pt x="2851" y="714"/>
                  </a:lnTo>
                  <a:lnTo>
                    <a:pt x="2864" y="722"/>
                  </a:lnTo>
                  <a:lnTo>
                    <a:pt x="2880" y="731"/>
                  </a:lnTo>
                  <a:lnTo>
                    <a:pt x="2893" y="743"/>
                  </a:lnTo>
                  <a:lnTo>
                    <a:pt x="2922" y="770"/>
                  </a:lnTo>
                  <a:lnTo>
                    <a:pt x="2930" y="785"/>
                  </a:lnTo>
                  <a:lnTo>
                    <a:pt x="2937" y="800"/>
                  </a:lnTo>
                  <a:lnTo>
                    <a:pt x="2947" y="818"/>
                  </a:lnTo>
                  <a:lnTo>
                    <a:pt x="2958" y="831"/>
                  </a:lnTo>
                  <a:lnTo>
                    <a:pt x="2999" y="850"/>
                  </a:lnTo>
                  <a:lnTo>
                    <a:pt x="3041" y="867"/>
                  </a:lnTo>
                  <a:lnTo>
                    <a:pt x="3050" y="873"/>
                  </a:lnTo>
                  <a:lnTo>
                    <a:pt x="3058" y="879"/>
                  </a:lnTo>
                  <a:lnTo>
                    <a:pt x="3068" y="887"/>
                  </a:lnTo>
                  <a:lnTo>
                    <a:pt x="3073" y="894"/>
                  </a:lnTo>
                  <a:lnTo>
                    <a:pt x="3079" y="902"/>
                  </a:lnTo>
                  <a:lnTo>
                    <a:pt x="3083" y="912"/>
                  </a:lnTo>
                  <a:lnTo>
                    <a:pt x="3087" y="923"/>
                  </a:lnTo>
                  <a:lnTo>
                    <a:pt x="3087" y="936"/>
                  </a:lnTo>
                  <a:lnTo>
                    <a:pt x="3091" y="944"/>
                  </a:lnTo>
                  <a:lnTo>
                    <a:pt x="3095" y="952"/>
                  </a:lnTo>
                  <a:lnTo>
                    <a:pt x="3102" y="958"/>
                  </a:lnTo>
                  <a:lnTo>
                    <a:pt x="3110" y="963"/>
                  </a:lnTo>
                  <a:lnTo>
                    <a:pt x="3129" y="971"/>
                  </a:lnTo>
                  <a:lnTo>
                    <a:pt x="3152" y="979"/>
                  </a:lnTo>
                  <a:lnTo>
                    <a:pt x="3198" y="988"/>
                  </a:lnTo>
                  <a:lnTo>
                    <a:pt x="3233" y="996"/>
                  </a:lnTo>
                  <a:close/>
                </a:path>
              </a:pathLst>
            </a:custGeom>
            <a:solidFill>
              <a:srgbClr val="1F1A17"/>
            </a:solidFill>
            <a:ln w="9525">
              <a:noFill/>
              <a:round/>
              <a:headEnd/>
              <a:tailEnd/>
            </a:ln>
          </p:spPr>
          <p:txBody>
            <a:bodyPr/>
            <a:lstStyle/>
            <a:p>
              <a:endParaRPr lang="en-US"/>
            </a:p>
          </p:txBody>
        </p:sp>
        <p:sp>
          <p:nvSpPr>
            <p:cNvPr id="168966" name="Freeform 5"/>
            <p:cNvSpPr>
              <a:spLocks/>
            </p:cNvSpPr>
            <p:nvPr/>
          </p:nvSpPr>
          <p:spPr bwMode="auto">
            <a:xfrm>
              <a:off x="2851" y="1650"/>
              <a:ext cx="19" cy="50"/>
            </a:xfrm>
            <a:custGeom>
              <a:avLst/>
              <a:gdLst>
                <a:gd name="T0" fmla="*/ 19 w 19"/>
                <a:gd name="T1" fmla="*/ 16 h 50"/>
                <a:gd name="T2" fmla="*/ 15 w 19"/>
                <a:gd name="T3" fmla="*/ 25 h 50"/>
                <a:gd name="T4" fmla="*/ 15 w 19"/>
                <a:gd name="T5" fmla="*/ 37 h 50"/>
                <a:gd name="T6" fmla="*/ 13 w 19"/>
                <a:gd name="T7" fmla="*/ 42 h 50"/>
                <a:gd name="T8" fmla="*/ 11 w 19"/>
                <a:gd name="T9" fmla="*/ 46 h 50"/>
                <a:gd name="T10" fmla="*/ 7 w 19"/>
                <a:gd name="T11" fmla="*/ 50 h 50"/>
                <a:gd name="T12" fmla="*/ 0 w 19"/>
                <a:gd name="T13" fmla="*/ 50 h 50"/>
                <a:gd name="T14" fmla="*/ 4 w 19"/>
                <a:gd name="T15" fmla="*/ 0 h 50"/>
                <a:gd name="T16" fmla="*/ 9 w 19"/>
                <a:gd name="T17" fmla="*/ 2 h 50"/>
                <a:gd name="T18" fmla="*/ 13 w 19"/>
                <a:gd name="T19" fmla="*/ 6 h 50"/>
                <a:gd name="T20" fmla="*/ 17 w 19"/>
                <a:gd name="T21" fmla="*/ 10 h 50"/>
                <a:gd name="T22" fmla="*/ 19 w 19"/>
                <a:gd name="T23" fmla="*/ 16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50"/>
                <a:gd name="T38" fmla="*/ 19 w 19"/>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50">
                  <a:moveTo>
                    <a:pt x="19" y="16"/>
                  </a:moveTo>
                  <a:lnTo>
                    <a:pt x="15" y="25"/>
                  </a:lnTo>
                  <a:lnTo>
                    <a:pt x="15" y="37"/>
                  </a:lnTo>
                  <a:lnTo>
                    <a:pt x="13" y="42"/>
                  </a:lnTo>
                  <a:lnTo>
                    <a:pt x="11" y="46"/>
                  </a:lnTo>
                  <a:lnTo>
                    <a:pt x="7" y="50"/>
                  </a:lnTo>
                  <a:lnTo>
                    <a:pt x="0" y="50"/>
                  </a:lnTo>
                  <a:lnTo>
                    <a:pt x="4" y="0"/>
                  </a:lnTo>
                  <a:lnTo>
                    <a:pt x="9" y="2"/>
                  </a:lnTo>
                  <a:lnTo>
                    <a:pt x="13" y="6"/>
                  </a:lnTo>
                  <a:lnTo>
                    <a:pt x="17" y="10"/>
                  </a:lnTo>
                  <a:lnTo>
                    <a:pt x="19" y="16"/>
                  </a:lnTo>
                  <a:close/>
                </a:path>
              </a:pathLst>
            </a:custGeom>
            <a:solidFill>
              <a:srgbClr val="1F1A17"/>
            </a:solidFill>
            <a:ln w="9525">
              <a:noFill/>
              <a:round/>
              <a:headEnd/>
              <a:tailEnd/>
            </a:ln>
          </p:spPr>
          <p:txBody>
            <a:bodyPr/>
            <a:lstStyle/>
            <a:p>
              <a:endParaRPr lang="en-US"/>
            </a:p>
          </p:txBody>
        </p:sp>
        <p:sp>
          <p:nvSpPr>
            <p:cNvPr id="168967" name="Freeform 6"/>
            <p:cNvSpPr>
              <a:spLocks/>
            </p:cNvSpPr>
            <p:nvPr/>
          </p:nvSpPr>
          <p:spPr bwMode="auto">
            <a:xfrm>
              <a:off x="995" y="2011"/>
              <a:ext cx="1086" cy="1047"/>
            </a:xfrm>
            <a:custGeom>
              <a:avLst/>
              <a:gdLst>
                <a:gd name="T0" fmla="*/ 1031 w 1086"/>
                <a:gd name="T1" fmla="*/ 38 h 1047"/>
                <a:gd name="T2" fmla="*/ 916 w 1086"/>
                <a:gd name="T3" fmla="*/ 54 h 1047"/>
                <a:gd name="T4" fmla="*/ 829 w 1086"/>
                <a:gd name="T5" fmla="*/ 69 h 1047"/>
                <a:gd name="T6" fmla="*/ 774 w 1086"/>
                <a:gd name="T7" fmla="*/ 80 h 1047"/>
                <a:gd name="T8" fmla="*/ 718 w 1086"/>
                <a:gd name="T9" fmla="*/ 98 h 1047"/>
                <a:gd name="T10" fmla="*/ 668 w 1086"/>
                <a:gd name="T11" fmla="*/ 121 h 1047"/>
                <a:gd name="T12" fmla="*/ 632 w 1086"/>
                <a:gd name="T13" fmla="*/ 144 h 1047"/>
                <a:gd name="T14" fmla="*/ 614 w 1086"/>
                <a:gd name="T15" fmla="*/ 163 h 1047"/>
                <a:gd name="T16" fmla="*/ 603 w 1086"/>
                <a:gd name="T17" fmla="*/ 184 h 1047"/>
                <a:gd name="T18" fmla="*/ 595 w 1086"/>
                <a:gd name="T19" fmla="*/ 209 h 1047"/>
                <a:gd name="T20" fmla="*/ 586 w 1086"/>
                <a:gd name="T21" fmla="*/ 326 h 1047"/>
                <a:gd name="T22" fmla="*/ 576 w 1086"/>
                <a:gd name="T23" fmla="*/ 527 h 1047"/>
                <a:gd name="T24" fmla="*/ 572 w 1086"/>
                <a:gd name="T25" fmla="*/ 731 h 1047"/>
                <a:gd name="T26" fmla="*/ 574 w 1086"/>
                <a:gd name="T27" fmla="*/ 934 h 1047"/>
                <a:gd name="T28" fmla="*/ 564 w 1086"/>
                <a:gd name="T29" fmla="*/ 1045 h 1047"/>
                <a:gd name="T30" fmla="*/ 444 w 1086"/>
                <a:gd name="T31" fmla="*/ 1047 h 1047"/>
                <a:gd name="T32" fmla="*/ 321 w 1086"/>
                <a:gd name="T33" fmla="*/ 1043 h 1047"/>
                <a:gd name="T34" fmla="*/ 198 w 1086"/>
                <a:gd name="T35" fmla="*/ 1034 h 1047"/>
                <a:gd name="T36" fmla="*/ 79 w 1086"/>
                <a:gd name="T37" fmla="*/ 1020 h 1047"/>
                <a:gd name="T38" fmla="*/ 46 w 1086"/>
                <a:gd name="T39" fmla="*/ 1007 h 1047"/>
                <a:gd name="T40" fmla="*/ 18 w 1086"/>
                <a:gd name="T41" fmla="*/ 986 h 1047"/>
                <a:gd name="T42" fmla="*/ 12 w 1086"/>
                <a:gd name="T43" fmla="*/ 924 h 1047"/>
                <a:gd name="T44" fmla="*/ 4 w 1086"/>
                <a:gd name="T45" fmla="*/ 890 h 1047"/>
                <a:gd name="T46" fmla="*/ 0 w 1086"/>
                <a:gd name="T47" fmla="*/ 834 h 1047"/>
                <a:gd name="T48" fmla="*/ 4 w 1086"/>
                <a:gd name="T49" fmla="*/ 761 h 1047"/>
                <a:gd name="T50" fmla="*/ 8 w 1086"/>
                <a:gd name="T51" fmla="*/ 687 h 1047"/>
                <a:gd name="T52" fmla="*/ 14 w 1086"/>
                <a:gd name="T53" fmla="*/ 589 h 1047"/>
                <a:gd name="T54" fmla="*/ 29 w 1086"/>
                <a:gd name="T55" fmla="*/ 468 h 1047"/>
                <a:gd name="T56" fmla="*/ 52 w 1086"/>
                <a:gd name="T57" fmla="*/ 351 h 1047"/>
                <a:gd name="T58" fmla="*/ 79 w 1086"/>
                <a:gd name="T59" fmla="*/ 265 h 1047"/>
                <a:gd name="T60" fmla="*/ 102 w 1086"/>
                <a:gd name="T61" fmla="*/ 209 h 1047"/>
                <a:gd name="T62" fmla="*/ 137 w 1086"/>
                <a:gd name="T63" fmla="*/ 155 h 1047"/>
                <a:gd name="T64" fmla="*/ 206 w 1086"/>
                <a:gd name="T65" fmla="*/ 161 h 1047"/>
                <a:gd name="T66" fmla="*/ 307 w 1086"/>
                <a:gd name="T67" fmla="*/ 159 h 1047"/>
                <a:gd name="T68" fmla="*/ 409 w 1086"/>
                <a:gd name="T69" fmla="*/ 165 h 1047"/>
                <a:gd name="T70" fmla="*/ 511 w 1086"/>
                <a:gd name="T71" fmla="*/ 171 h 1047"/>
                <a:gd name="T72" fmla="*/ 572 w 1086"/>
                <a:gd name="T73" fmla="*/ 167 h 1047"/>
                <a:gd name="T74" fmla="*/ 576 w 1086"/>
                <a:gd name="T75" fmla="*/ 153 h 1047"/>
                <a:gd name="T76" fmla="*/ 568 w 1086"/>
                <a:gd name="T77" fmla="*/ 146 h 1047"/>
                <a:gd name="T78" fmla="*/ 551 w 1086"/>
                <a:gd name="T79" fmla="*/ 140 h 1047"/>
                <a:gd name="T80" fmla="*/ 493 w 1086"/>
                <a:gd name="T81" fmla="*/ 138 h 1047"/>
                <a:gd name="T82" fmla="*/ 396 w 1086"/>
                <a:gd name="T83" fmla="*/ 134 h 1047"/>
                <a:gd name="T84" fmla="*/ 300 w 1086"/>
                <a:gd name="T85" fmla="*/ 132 h 1047"/>
                <a:gd name="T86" fmla="*/ 202 w 1086"/>
                <a:gd name="T87" fmla="*/ 138 h 1047"/>
                <a:gd name="T88" fmla="*/ 177 w 1086"/>
                <a:gd name="T89" fmla="*/ 130 h 1047"/>
                <a:gd name="T90" fmla="*/ 227 w 1086"/>
                <a:gd name="T91" fmla="*/ 103 h 1047"/>
                <a:gd name="T92" fmla="*/ 303 w 1086"/>
                <a:gd name="T93" fmla="*/ 77 h 1047"/>
                <a:gd name="T94" fmla="*/ 411 w 1086"/>
                <a:gd name="T95" fmla="*/ 50 h 1047"/>
                <a:gd name="T96" fmla="*/ 518 w 1086"/>
                <a:gd name="T97" fmla="*/ 25 h 1047"/>
                <a:gd name="T98" fmla="*/ 633 w 1086"/>
                <a:gd name="T99" fmla="*/ 6 h 1047"/>
                <a:gd name="T100" fmla="*/ 764 w 1086"/>
                <a:gd name="T101" fmla="*/ 0 h 1047"/>
                <a:gd name="T102" fmla="*/ 896 w 1086"/>
                <a:gd name="T103" fmla="*/ 4 h 1047"/>
                <a:gd name="T104" fmla="*/ 992 w 1086"/>
                <a:gd name="T105" fmla="*/ 11 h 1047"/>
                <a:gd name="T106" fmla="*/ 1056 w 1086"/>
                <a:gd name="T107" fmla="*/ 21 h 10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6"/>
                <a:gd name="T163" fmla="*/ 0 h 1047"/>
                <a:gd name="T164" fmla="*/ 1086 w 1086"/>
                <a:gd name="T165" fmla="*/ 1047 h 10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6" h="1047">
                  <a:moveTo>
                    <a:pt x="1086" y="29"/>
                  </a:moveTo>
                  <a:lnTo>
                    <a:pt x="1031" y="38"/>
                  </a:lnTo>
                  <a:lnTo>
                    <a:pt x="973" y="46"/>
                  </a:lnTo>
                  <a:lnTo>
                    <a:pt x="916" y="54"/>
                  </a:lnTo>
                  <a:lnTo>
                    <a:pt x="858" y="63"/>
                  </a:lnTo>
                  <a:lnTo>
                    <a:pt x="829" y="69"/>
                  </a:lnTo>
                  <a:lnTo>
                    <a:pt x="800" y="75"/>
                  </a:lnTo>
                  <a:lnTo>
                    <a:pt x="774" y="80"/>
                  </a:lnTo>
                  <a:lnTo>
                    <a:pt x="745" y="88"/>
                  </a:lnTo>
                  <a:lnTo>
                    <a:pt x="718" y="98"/>
                  </a:lnTo>
                  <a:lnTo>
                    <a:pt x="693" y="109"/>
                  </a:lnTo>
                  <a:lnTo>
                    <a:pt x="668" y="121"/>
                  </a:lnTo>
                  <a:lnTo>
                    <a:pt x="643" y="136"/>
                  </a:lnTo>
                  <a:lnTo>
                    <a:pt x="632" y="144"/>
                  </a:lnTo>
                  <a:lnTo>
                    <a:pt x="622" y="153"/>
                  </a:lnTo>
                  <a:lnTo>
                    <a:pt x="614" y="163"/>
                  </a:lnTo>
                  <a:lnTo>
                    <a:pt x="607" y="173"/>
                  </a:lnTo>
                  <a:lnTo>
                    <a:pt x="603" y="184"/>
                  </a:lnTo>
                  <a:lnTo>
                    <a:pt x="597" y="197"/>
                  </a:lnTo>
                  <a:lnTo>
                    <a:pt x="595" y="209"/>
                  </a:lnTo>
                  <a:lnTo>
                    <a:pt x="593" y="222"/>
                  </a:lnTo>
                  <a:lnTo>
                    <a:pt x="586" y="326"/>
                  </a:lnTo>
                  <a:lnTo>
                    <a:pt x="580" y="426"/>
                  </a:lnTo>
                  <a:lnTo>
                    <a:pt x="576" y="527"/>
                  </a:lnTo>
                  <a:lnTo>
                    <a:pt x="574" y="629"/>
                  </a:lnTo>
                  <a:lnTo>
                    <a:pt x="572" y="731"/>
                  </a:lnTo>
                  <a:lnTo>
                    <a:pt x="574" y="832"/>
                  </a:lnTo>
                  <a:lnTo>
                    <a:pt x="574" y="934"/>
                  </a:lnTo>
                  <a:lnTo>
                    <a:pt x="576" y="1040"/>
                  </a:lnTo>
                  <a:lnTo>
                    <a:pt x="564" y="1045"/>
                  </a:lnTo>
                  <a:lnTo>
                    <a:pt x="503" y="1047"/>
                  </a:lnTo>
                  <a:lnTo>
                    <a:pt x="444" y="1047"/>
                  </a:lnTo>
                  <a:lnTo>
                    <a:pt x="382" y="1045"/>
                  </a:lnTo>
                  <a:lnTo>
                    <a:pt x="321" y="1043"/>
                  </a:lnTo>
                  <a:lnTo>
                    <a:pt x="259" y="1040"/>
                  </a:lnTo>
                  <a:lnTo>
                    <a:pt x="198" y="1034"/>
                  </a:lnTo>
                  <a:lnTo>
                    <a:pt x="138" y="1028"/>
                  </a:lnTo>
                  <a:lnTo>
                    <a:pt x="79" y="1020"/>
                  </a:lnTo>
                  <a:lnTo>
                    <a:pt x="64" y="1015"/>
                  </a:lnTo>
                  <a:lnTo>
                    <a:pt x="46" y="1007"/>
                  </a:lnTo>
                  <a:lnTo>
                    <a:pt x="33" y="997"/>
                  </a:lnTo>
                  <a:lnTo>
                    <a:pt x="18" y="986"/>
                  </a:lnTo>
                  <a:lnTo>
                    <a:pt x="18" y="940"/>
                  </a:lnTo>
                  <a:lnTo>
                    <a:pt x="12" y="924"/>
                  </a:lnTo>
                  <a:lnTo>
                    <a:pt x="8" y="907"/>
                  </a:lnTo>
                  <a:lnTo>
                    <a:pt x="4" y="890"/>
                  </a:lnTo>
                  <a:lnTo>
                    <a:pt x="2" y="871"/>
                  </a:lnTo>
                  <a:lnTo>
                    <a:pt x="0" y="834"/>
                  </a:lnTo>
                  <a:lnTo>
                    <a:pt x="2" y="798"/>
                  </a:lnTo>
                  <a:lnTo>
                    <a:pt x="4" y="761"/>
                  </a:lnTo>
                  <a:lnTo>
                    <a:pt x="6" y="723"/>
                  </a:lnTo>
                  <a:lnTo>
                    <a:pt x="8" y="687"/>
                  </a:lnTo>
                  <a:lnTo>
                    <a:pt x="8" y="650"/>
                  </a:lnTo>
                  <a:lnTo>
                    <a:pt x="14" y="589"/>
                  </a:lnTo>
                  <a:lnTo>
                    <a:pt x="19" y="529"/>
                  </a:lnTo>
                  <a:lnTo>
                    <a:pt x="29" y="468"/>
                  </a:lnTo>
                  <a:lnTo>
                    <a:pt x="39" y="408"/>
                  </a:lnTo>
                  <a:lnTo>
                    <a:pt x="52" y="351"/>
                  </a:lnTo>
                  <a:lnTo>
                    <a:pt x="69" y="293"/>
                  </a:lnTo>
                  <a:lnTo>
                    <a:pt x="79" y="265"/>
                  </a:lnTo>
                  <a:lnTo>
                    <a:pt x="90" y="238"/>
                  </a:lnTo>
                  <a:lnTo>
                    <a:pt x="102" y="209"/>
                  </a:lnTo>
                  <a:lnTo>
                    <a:pt x="115" y="184"/>
                  </a:lnTo>
                  <a:lnTo>
                    <a:pt x="137" y="155"/>
                  </a:lnTo>
                  <a:lnTo>
                    <a:pt x="154" y="169"/>
                  </a:lnTo>
                  <a:lnTo>
                    <a:pt x="206" y="161"/>
                  </a:lnTo>
                  <a:lnTo>
                    <a:pt x="255" y="159"/>
                  </a:lnTo>
                  <a:lnTo>
                    <a:pt x="307" y="159"/>
                  </a:lnTo>
                  <a:lnTo>
                    <a:pt x="357" y="161"/>
                  </a:lnTo>
                  <a:lnTo>
                    <a:pt x="409" y="165"/>
                  </a:lnTo>
                  <a:lnTo>
                    <a:pt x="461" y="167"/>
                  </a:lnTo>
                  <a:lnTo>
                    <a:pt x="511" y="171"/>
                  </a:lnTo>
                  <a:lnTo>
                    <a:pt x="564" y="171"/>
                  </a:lnTo>
                  <a:lnTo>
                    <a:pt x="572" y="167"/>
                  </a:lnTo>
                  <a:lnTo>
                    <a:pt x="576" y="159"/>
                  </a:lnTo>
                  <a:lnTo>
                    <a:pt x="576" y="153"/>
                  </a:lnTo>
                  <a:lnTo>
                    <a:pt x="572" y="150"/>
                  </a:lnTo>
                  <a:lnTo>
                    <a:pt x="568" y="146"/>
                  </a:lnTo>
                  <a:lnTo>
                    <a:pt x="562" y="144"/>
                  </a:lnTo>
                  <a:lnTo>
                    <a:pt x="551" y="140"/>
                  </a:lnTo>
                  <a:lnTo>
                    <a:pt x="539" y="138"/>
                  </a:lnTo>
                  <a:lnTo>
                    <a:pt x="493" y="138"/>
                  </a:lnTo>
                  <a:lnTo>
                    <a:pt x="445" y="136"/>
                  </a:lnTo>
                  <a:lnTo>
                    <a:pt x="396" y="134"/>
                  </a:lnTo>
                  <a:lnTo>
                    <a:pt x="348" y="132"/>
                  </a:lnTo>
                  <a:lnTo>
                    <a:pt x="300" y="132"/>
                  </a:lnTo>
                  <a:lnTo>
                    <a:pt x="250" y="134"/>
                  </a:lnTo>
                  <a:lnTo>
                    <a:pt x="202" y="138"/>
                  </a:lnTo>
                  <a:lnTo>
                    <a:pt x="154" y="144"/>
                  </a:lnTo>
                  <a:lnTo>
                    <a:pt x="177" y="130"/>
                  </a:lnTo>
                  <a:lnTo>
                    <a:pt x="202" y="117"/>
                  </a:lnTo>
                  <a:lnTo>
                    <a:pt x="227" y="103"/>
                  </a:lnTo>
                  <a:lnTo>
                    <a:pt x="252" y="94"/>
                  </a:lnTo>
                  <a:lnTo>
                    <a:pt x="303" y="77"/>
                  </a:lnTo>
                  <a:lnTo>
                    <a:pt x="357" y="61"/>
                  </a:lnTo>
                  <a:lnTo>
                    <a:pt x="411" y="50"/>
                  </a:lnTo>
                  <a:lnTo>
                    <a:pt x="465" y="38"/>
                  </a:lnTo>
                  <a:lnTo>
                    <a:pt x="518" y="25"/>
                  </a:lnTo>
                  <a:lnTo>
                    <a:pt x="572" y="9"/>
                  </a:lnTo>
                  <a:lnTo>
                    <a:pt x="633" y="6"/>
                  </a:lnTo>
                  <a:lnTo>
                    <a:pt x="699" y="2"/>
                  </a:lnTo>
                  <a:lnTo>
                    <a:pt x="764" y="0"/>
                  </a:lnTo>
                  <a:lnTo>
                    <a:pt x="829" y="0"/>
                  </a:lnTo>
                  <a:lnTo>
                    <a:pt x="896" y="4"/>
                  </a:lnTo>
                  <a:lnTo>
                    <a:pt x="962" y="8"/>
                  </a:lnTo>
                  <a:lnTo>
                    <a:pt x="992" y="11"/>
                  </a:lnTo>
                  <a:lnTo>
                    <a:pt x="1025" y="15"/>
                  </a:lnTo>
                  <a:lnTo>
                    <a:pt x="1056" y="21"/>
                  </a:lnTo>
                  <a:lnTo>
                    <a:pt x="1086" y="29"/>
                  </a:lnTo>
                  <a:close/>
                </a:path>
              </a:pathLst>
            </a:custGeom>
            <a:solidFill>
              <a:srgbClr val="FFFFFF"/>
            </a:solidFill>
            <a:ln w="9525">
              <a:noFill/>
              <a:round/>
              <a:headEnd/>
              <a:tailEnd/>
            </a:ln>
          </p:spPr>
          <p:txBody>
            <a:bodyPr/>
            <a:lstStyle/>
            <a:p>
              <a:endParaRPr lang="en-US"/>
            </a:p>
          </p:txBody>
        </p:sp>
        <p:sp>
          <p:nvSpPr>
            <p:cNvPr id="168968" name="Freeform 7"/>
            <p:cNvSpPr>
              <a:spLocks/>
            </p:cNvSpPr>
            <p:nvPr/>
          </p:nvSpPr>
          <p:spPr bwMode="auto">
            <a:xfrm>
              <a:off x="1588" y="2049"/>
              <a:ext cx="718" cy="1023"/>
            </a:xfrm>
            <a:custGeom>
              <a:avLst/>
              <a:gdLst>
                <a:gd name="T0" fmla="*/ 655 w 718"/>
                <a:gd name="T1" fmla="*/ 163 h 1023"/>
                <a:gd name="T2" fmla="*/ 683 w 718"/>
                <a:gd name="T3" fmla="*/ 321 h 1023"/>
                <a:gd name="T4" fmla="*/ 706 w 718"/>
                <a:gd name="T5" fmla="*/ 484 h 1023"/>
                <a:gd name="T6" fmla="*/ 716 w 718"/>
                <a:gd name="T7" fmla="*/ 608 h 1023"/>
                <a:gd name="T8" fmla="*/ 718 w 718"/>
                <a:gd name="T9" fmla="*/ 691 h 1023"/>
                <a:gd name="T10" fmla="*/ 712 w 718"/>
                <a:gd name="T11" fmla="*/ 754 h 1023"/>
                <a:gd name="T12" fmla="*/ 704 w 718"/>
                <a:gd name="T13" fmla="*/ 785 h 1023"/>
                <a:gd name="T14" fmla="*/ 699 w 718"/>
                <a:gd name="T15" fmla="*/ 792 h 1023"/>
                <a:gd name="T16" fmla="*/ 689 w 718"/>
                <a:gd name="T17" fmla="*/ 796 h 1023"/>
                <a:gd name="T18" fmla="*/ 676 w 718"/>
                <a:gd name="T19" fmla="*/ 794 h 1023"/>
                <a:gd name="T20" fmla="*/ 662 w 718"/>
                <a:gd name="T21" fmla="*/ 798 h 1023"/>
                <a:gd name="T22" fmla="*/ 668 w 718"/>
                <a:gd name="T23" fmla="*/ 833 h 1023"/>
                <a:gd name="T24" fmla="*/ 630 w 718"/>
                <a:gd name="T25" fmla="*/ 852 h 1023"/>
                <a:gd name="T26" fmla="*/ 587 w 718"/>
                <a:gd name="T27" fmla="*/ 867 h 1023"/>
                <a:gd name="T28" fmla="*/ 547 w 718"/>
                <a:gd name="T29" fmla="*/ 886 h 1023"/>
                <a:gd name="T30" fmla="*/ 476 w 718"/>
                <a:gd name="T31" fmla="*/ 919 h 1023"/>
                <a:gd name="T32" fmla="*/ 371 w 718"/>
                <a:gd name="T33" fmla="*/ 959 h 1023"/>
                <a:gd name="T34" fmla="*/ 261 w 718"/>
                <a:gd name="T35" fmla="*/ 992 h 1023"/>
                <a:gd name="T36" fmla="*/ 152 w 718"/>
                <a:gd name="T37" fmla="*/ 1015 h 1023"/>
                <a:gd name="T38" fmla="*/ 73 w 718"/>
                <a:gd name="T39" fmla="*/ 1019 h 1023"/>
                <a:gd name="T40" fmla="*/ 39 w 718"/>
                <a:gd name="T41" fmla="*/ 1019 h 1023"/>
                <a:gd name="T42" fmla="*/ 17 w 718"/>
                <a:gd name="T43" fmla="*/ 1015 h 1023"/>
                <a:gd name="T44" fmla="*/ 4 w 718"/>
                <a:gd name="T45" fmla="*/ 906 h 1023"/>
                <a:gd name="T46" fmla="*/ 0 w 718"/>
                <a:gd name="T47" fmla="*/ 697 h 1023"/>
                <a:gd name="T48" fmla="*/ 2 w 718"/>
                <a:gd name="T49" fmla="*/ 489 h 1023"/>
                <a:gd name="T50" fmla="*/ 14 w 718"/>
                <a:gd name="T51" fmla="*/ 286 h 1023"/>
                <a:gd name="T52" fmla="*/ 21 w 718"/>
                <a:gd name="T53" fmla="*/ 177 h 1023"/>
                <a:gd name="T54" fmla="*/ 25 w 718"/>
                <a:gd name="T55" fmla="*/ 163 h 1023"/>
                <a:gd name="T56" fmla="*/ 35 w 718"/>
                <a:gd name="T57" fmla="*/ 146 h 1023"/>
                <a:gd name="T58" fmla="*/ 67 w 718"/>
                <a:gd name="T59" fmla="*/ 121 h 1023"/>
                <a:gd name="T60" fmla="*/ 117 w 718"/>
                <a:gd name="T61" fmla="*/ 94 h 1023"/>
                <a:gd name="T62" fmla="*/ 175 w 718"/>
                <a:gd name="T63" fmla="*/ 73 h 1023"/>
                <a:gd name="T64" fmla="*/ 263 w 718"/>
                <a:gd name="T65" fmla="*/ 52 h 1023"/>
                <a:gd name="T66" fmla="*/ 386 w 718"/>
                <a:gd name="T67" fmla="*/ 35 h 1023"/>
                <a:gd name="T68" fmla="*/ 509 w 718"/>
                <a:gd name="T69" fmla="*/ 18 h 1023"/>
                <a:gd name="T70" fmla="*/ 582 w 718"/>
                <a:gd name="T71" fmla="*/ 2 h 1023"/>
                <a:gd name="T72" fmla="*/ 599 w 718"/>
                <a:gd name="T73" fmla="*/ 0 h 1023"/>
                <a:gd name="T74" fmla="*/ 612 w 718"/>
                <a:gd name="T75" fmla="*/ 6 h 1023"/>
                <a:gd name="T76" fmla="*/ 620 w 718"/>
                <a:gd name="T77" fmla="*/ 18 h 1023"/>
                <a:gd name="T78" fmla="*/ 631 w 718"/>
                <a:gd name="T79" fmla="*/ 58 h 10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8"/>
                <a:gd name="T121" fmla="*/ 0 h 1023"/>
                <a:gd name="T122" fmla="*/ 718 w 718"/>
                <a:gd name="T123" fmla="*/ 1023 h 10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8" h="1023">
                  <a:moveTo>
                    <a:pt x="637" y="88"/>
                  </a:moveTo>
                  <a:lnTo>
                    <a:pt x="655" y="163"/>
                  </a:lnTo>
                  <a:lnTo>
                    <a:pt x="670" y="240"/>
                  </a:lnTo>
                  <a:lnTo>
                    <a:pt x="683" y="321"/>
                  </a:lnTo>
                  <a:lnTo>
                    <a:pt x="697" y="401"/>
                  </a:lnTo>
                  <a:lnTo>
                    <a:pt x="706" y="484"/>
                  </a:lnTo>
                  <a:lnTo>
                    <a:pt x="714" y="566"/>
                  </a:lnTo>
                  <a:lnTo>
                    <a:pt x="716" y="608"/>
                  </a:lnTo>
                  <a:lnTo>
                    <a:pt x="718" y="649"/>
                  </a:lnTo>
                  <a:lnTo>
                    <a:pt x="718" y="691"/>
                  </a:lnTo>
                  <a:lnTo>
                    <a:pt x="718" y="733"/>
                  </a:lnTo>
                  <a:lnTo>
                    <a:pt x="712" y="754"/>
                  </a:lnTo>
                  <a:lnTo>
                    <a:pt x="706" y="779"/>
                  </a:lnTo>
                  <a:lnTo>
                    <a:pt x="704" y="785"/>
                  </a:lnTo>
                  <a:lnTo>
                    <a:pt x="702" y="789"/>
                  </a:lnTo>
                  <a:lnTo>
                    <a:pt x="699" y="792"/>
                  </a:lnTo>
                  <a:lnTo>
                    <a:pt x="695" y="794"/>
                  </a:lnTo>
                  <a:lnTo>
                    <a:pt x="689" y="796"/>
                  </a:lnTo>
                  <a:lnTo>
                    <a:pt x="683" y="796"/>
                  </a:lnTo>
                  <a:lnTo>
                    <a:pt x="676" y="794"/>
                  </a:lnTo>
                  <a:lnTo>
                    <a:pt x="668" y="791"/>
                  </a:lnTo>
                  <a:lnTo>
                    <a:pt x="662" y="798"/>
                  </a:lnTo>
                  <a:lnTo>
                    <a:pt x="685" y="821"/>
                  </a:lnTo>
                  <a:lnTo>
                    <a:pt x="668" y="833"/>
                  </a:lnTo>
                  <a:lnTo>
                    <a:pt x="649" y="842"/>
                  </a:lnTo>
                  <a:lnTo>
                    <a:pt x="630" y="852"/>
                  </a:lnTo>
                  <a:lnTo>
                    <a:pt x="608" y="860"/>
                  </a:lnTo>
                  <a:lnTo>
                    <a:pt x="587" y="867"/>
                  </a:lnTo>
                  <a:lnTo>
                    <a:pt x="568" y="877"/>
                  </a:lnTo>
                  <a:lnTo>
                    <a:pt x="547" y="886"/>
                  </a:lnTo>
                  <a:lnTo>
                    <a:pt x="528" y="896"/>
                  </a:lnTo>
                  <a:lnTo>
                    <a:pt x="476" y="919"/>
                  </a:lnTo>
                  <a:lnTo>
                    <a:pt x="424" y="940"/>
                  </a:lnTo>
                  <a:lnTo>
                    <a:pt x="371" y="959"/>
                  </a:lnTo>
                  <a:lnTo>
                    <a:pt x="317" y="977"/>
                  </a:lnTo>
                  <a:lnTo>
                    <a:pt x="261" y="992"/>
                  </a:lnTo>
                  <a:lnTo>
                    <a:pt x="207" y="1005"/>
                  </a:lnTo>
                  <a:lnTo>
                    <a:pt x="152" y="1015"/>
                  </a:lnTo>
                  <a:lnTo>
                    <a:pt x="94" y="1023"/>
                  </a:lnTo>
                  <a:lnTo>
                    <a:pt x="73" y="1019"/>
                  </a:lnTo>
                  <a:lnTo>
                    <a:pt x="50" y="1019"/>
                  </a:lnTo>
                  <a:lnTo>
                    <a:pt x="39" y="1019"/>
                  </a:lnTo>
                  <a:lnTo>
                    <a:pt x="27" y="1019"/>
                  </a:lnTo>
                  <a:lnTo>
                    <a:pt x="17" y="1015"/>
                  </a:lnTo>
                  <a:lnTo>
                    <a:pt x="6" y="1009"/>
                  </a:lnTo>
                  <a:lnTo>
                    <a:pt x="4" y="906"/>
                  </a:lnTo>
                  <a:lnTo>
                    <a:pt x="0" y="800"/>
                  </a:lnTo>
                  <a:lnTo>
                    <a:pt x="0" y="697"/>
                  </a:lnTo>
                  <a:lnTo>
                    <a:pt x="0" y="593"/>
                  </a:lnTo>
                  <a:lnTo>
                    <a:pt x="2" y="489"/>
                  </a:lnTo>
                  <a:lnTo>
                    <a:pt x="6" y="388"/>
                  </a:lnTo>
                  <a:lnTo>
                    <a:pt x="14" y="286"/>
                  </a:lnTo>
                  <a:lnTo>
                    <a:pt x="21" y="184"/>
                  </a:lnTo>
                  <a:lnTo>
                    <a:pt x="21" y="177"/>
                  </a:lnTo>
                  <a:lnTo>
                    <a:pt x="23" y="169"/>
                  </a:lnTo>
                  <a:lnTo>
                    <a:pt x="25" y="163"/>
                  </a:lnTo>
                  <a:lnTo>
                    <a:pt x="27" y="158"/>
                  </a:lnTo>
                  <a:lnTo>
                    <a:pt x="35" y="146"/>
                  </a:lnTo>
                  <a:lnTo>
                    <a:pt x="44" y="136"/>
                  </a:lnTo>
                  <a:lnTo>
                    <a:pt x="67" y="121"/>
                  </a:lnTo>
                  <a:lnTo>
                    <a:pt x="90" y="106"/>
                  </a:lnTo>
                  <a:lnTo>
                    <a:pt x="117" y="94"/>
                  </a:lnTo>
                  <a:lnTo>
                    <a:pt x="146" y="83"/>
                  </a:lnTo>
                  <a:lnTo>
                    <a:pt x="175" y="73"/>
                  </a:lnTo>
                  <a:lnTo>
                    <a:pt x="204" y="65"/>
                  </a:lnTo>
                  <a:lnTo>
                    <a:pt x="263" y="52"/>
                  </a:lnTo>
                  <a:lnTo>
                    <a:pt x="324" y="42"/>
                  </a:lnTo>
                  <a:lnTo>
                    <a:pt x="386" y="35"/>
                  </a:lnTo>
                  <a:lnTo>
                    <a:pt x="447" y="27"/>
                  </a:lnTo>
                  <a:lnTo>
                    <a:pt x="509" y="18"/>
                  </a:lnTo>
                  <a:lnTo>
                    <a:pt x="570" y="6"/>
                  </a:lnTo>
                  <a:lnTo>
                    <a:pt x="582" y="2"/>
                  </a:lnTo>
                  <a:lnTo>
                    <a:pt x="591" y="0"/>
                  </a:lnTo>
                  <a:lnTo>
                    <a:pt x="599" y="0"/>
                  </a:lnTo>
                  <a:lnTo>
                    <a:pt x="607" y="2"/>
                  </a:lnTo>
                  <a:lnTo>
                    <a:pt x="612" y="6"/>
                  </a:lnTo>
                  <a:lnTo>
                    <a:pt x="616" y="12"/>
                  </a:lnTo>
                  <a:lnTo>
                    <a:pt x="620" y="18"/>
                  </a:lnTo>
                  <a:lnTo>
                    <a:pt x="624" y="25"/>
                  </a:lnTo>
                  <a:lnTo>
                    <a:pt x="631" y="58"/>
                  </a:lnTo>
                  <a:lnTo>
                    <a:pt x="637" y="88"/>
                  </a:lnTo>
                  <a:close/>
                </a:path>
              </a:pathLst>
            </a:custGeom>
            <a:solidFill>
              <a:srgbClr val="FFFFFF"/>
            </a:solidFill>
            <a:ln w="9525">
              <a:noFill/>
              <a:round/>
              <a:headEnd/>
              <a:tailEnd/>
            </a:ln>
          </p:spPr>
          <p:txBody>
            <a:bodyPr/>
            <a:lstStyle/>
            <a:p>
              <a:endParaRPr lang="en-US"/>
            </a:p>
          </p:txBody>
        </p:sp>
        <p:sp>
          <p:nvSpPr>
            <p:cNvPr id="168969" name="Freeform 8"/>
            <p:cNvSpPr>
              <a:spLocks/>
            </p:cNvSpPr>
            <p:nvPr/>
          </p:nvSpPr>
          <p:spPr bwMode="auto">
            <a:xfrm>
              <a:off x="2313" y="2469"/>
              <a:ext cx="1583" cy="793"/>
            </a:xfrm>
            <a:custGeom>
              <a:avLst/>
              <a:gdLst>
                <a:gd name="T0" fmla="*/ 603 w 1583"/>
                <a:gd name="T1" fmla="*/ 89 h 793"/>
                <a:gd name="T2" fmla="*/ 605 w 1583"/>
                <a:gd name="T3" fmla="*/ 135 h 793"/>
                <a:gd name="T4" fmla="*/ 666 w 1583"/>
                <a:gd name="T5" fmla="*/ 12 h 793"/>
                <a:gd name="T6" fmla="*/ 854 w 1583"/>
                <a:gd name="T7" fmla="*/ 52 h 793"/>
                <a:gd name="T8" fmla="*/ 952 w 1583"/>
                <a:gd name="T9" fmla="*/ 100 h 793"/>
                <a:gd name="T10" fmla="*/ 989 w 1583"/>
                <a:gd name="T11" fmla="*/ 123 h 793"/>
                <a:gd name="T12" fmla="*/ 1071 w 1583"/>
                <a:gd name="T13" fmla="*/ 208 h 793"/>
                <a:gd name="T14" fmla="*/ 1140 w 1583"/>
                <a:gd name="T15" fmla="*/ 255 h 793"/>
                <a:gd name="T16" fmla="*/ 1163 w 1583"/>
                <a:gd name="T17" fmla="*/ 307 h 793"/>
                <a:gd name="T18" fmla="*/ 1236 w 1583"/>
                <a:gd name="T19" fmla="*/ 336 h 793"/>
                <a:gd name="T20" fmla="*/ 1309 w 1583"/>
                <a:gd name="T21" fmla="*/ 363 h 793"/>
                <a:gd name="T22" fmla="*/ 1392 w 1583"/>
                <a:gd name="T23" fmla="*/ 472 h 793"/>
                <a:gd name="T24" fmla="*/ 1472 w 1583"/>
                <a:gd name="T25" fmla="*/ 482 h 793"/>
                <a:gd name="T26" fmla="*/ 1583 w 1583"/>
                <a:gd name="T27" fmla="*/ 551 h 793"/>
                <a:gd name="T28" fmla="*/ 1516 w 1583"/>
                <a:gd name="T29" fmla="*/ 582 h 793"/>
                <a:gd name="T30" fmla="*/ 1451 w 1583"/>
                <a:gd name="T31" fmla="*/ 624 h 793"/>
                <a:gd name="T32" fmla="*/ 1397 w 1583"/>
                <a:gd name="T33" fmla="*/ 729 h 793"/>
                <a:gd name="T34" fmla="*/ 1207 w 1583"/>
                <a:gd name="T35" fmla="*/ 750 h 793"/>
                <a:gd name="T36" fmla="*/ 1021 w 1583"/>
                <a:gd name="T37" fmla="*/ 722 h 793"/>
                <a:gd name="T38" fmla="*/ 1125 w 1583"/>
                <a:gd name="T39" fmla="*/ 706 h 793"/>
                <a:gd name="T40" fmla="*/ 1169 w 1583"/>
                <a:gd name="T41" fmla="*/ 670 h 793"/>
                <a:gd name="T42" fmla="*/ 1181 w 1583"/>
                <a:gd name="T43" fmla="*/ 605 h 793"/>
                <a:gd name="T44" fmla="*/ 1104 w 1583"/>
                <a:gd name="T45" fmla="*/ 516 h 793"/>
                <a:gd name="T46" fmla="*/ 1065 w 1583"/>
                <a:gd name="T47" fmla="*/ 453 h 793"/>
                <a:gd name="T48" fmla="*/ 1023 w 1583"/>
                <a:gd name="T49" fmla="*/ 405 h 793"/>
                <a:gd name="T50" fmla="*/ 920 w 1583"/>
                <a:gd name="T51" fmla="*/ 403 h 793"/>
                <a:gd name="T52" fmla="*/ 862 w 1583"/>
                <a:gd name="T53" fmla="*/ 363 h 793"/>
                <a:gd name="T54" fmla="*/ 826 w 1583"/>
                <a:gd name="T55" fmla="*/ 363 h 793"/>
                <a:gd name="T56" fmla="*/ 778 w 1583"/>
                <a:gd name="T57" fmla="*/ 374 h 793"/>
                <a:gd name="T58" fmla="*/ 858 w 1583"/>
                <a:gd name="T59" fmla="*/ 390 h 793"/>
                <a:gd name="T60" fmla="*/ 900 w 1583"/>
                <a:gd name="T61" fmla="*/ 660 h 793"/>
                <a:gd name="T62" fmla="*/ 877 w 1583"/>
                <a:gd name="T63" fmla="*/ 758 h 793"/>
                <a:gd name="T64" fmla="*/ 772 w 1583"/>
                <a:gd name="T65" fmla="*/ 775 h 793"/>
                <a:gd name="T66" fmla="*/ 749 w 1583"/>
                <a:gd name="T67" fmla="*/ 658 h 793"/>
                <a:gd name="T68" fmla="*/ 682 w 1583"/>
                <a:gd name="T69" fmla="*/ 505 h 793"/>
                <a:gd name="T70" fmla="*/ 570 w 1583"/>
                <a:gd name="T71" fmla="*/ 449 h 793"/>
                <a:gd name="T72" fmla="*/ 365 w 1583"/>
                <a:gd name="T73" fmla="*/ 436 h 793"/>
                <a:gd name="T74" fmla="*/ 386 w 1583"/>
                <a:gd name="T75" fmla="*/ 397 h 793"/>
                <a:gd name="T76" fmla="*/ 494 w 1583"/>
                <a:gd name="T77" fmla="*/ 407 h 793"/>
                <a:gd name="T78" fmla="*/ 676 w 1583"/>
                <a:gd name="T79" fmla="*/ 447 h 793"/>
                <a:gd name="T80" fmla="*/ 785 w 1583"/>
                <a:gd name="T81" fmla="*/ 349 h 793"/>
                <a:gd name="T82" fmla="*/ 804 w 1583"/>
                <a:gd name="T83" fmla="*/ 273 h 793"/>
                <a:gd name="T84" fmla="*/ 768 w 1583"/>
                <a:gd name="T85" fmla="*/ 240 h 793"/>
                <a:gd name="T86" fmla="*/ 616 w 1583"/>
                <a:gd name="T87" fmla="*/ 202 h 793"/>
                <a:gd name="T88" fmla="*/ 494 w 1583"/>
                <a:gd name="T89" fmla="*/ 221 h 793"/>
                <a:gd name="T90" fmla="*/ 384 w 1583"/>
                <a:gd name="T91" fmla="*/ 277 h 793"/>
                <a:gd name="T92" fmla="*/ 298 w 1583"/>
                <a:gd name="T93" fmla="*/ 344 h 793"/>
                <a:gd name="T94" fmla="*/ 235 w 1583"/>
                <a:gd name="T95" fmla="*/ 407 h 793"/>
                <a:gd name="T96" fmla="*/ 217 w 1583"/>
                <a:gd name="T97" fmla="*/ 564 h 793"/>
                <a:gd name="T98" fmla="*/ 166 w 1583"/>
                <a:gd name="T99" fmla="*/ 574 h 793"/>
                <a:gd name="T100" fmla="*/ 41 w 1583"/>
                <a:gd name="T101" fmla="*/ 392 h 793"/>
                <a:gd name="T102" fmla="*/ 18 w 1583"/>
                <a:gd name="T103" fmla="*/ 317 h 793"/>
                <a:gd name="T104" fmla="*/ 81 w 1583"/>
                <a:gd name="T105" fmla="*/ 186 h 793"/>
                <a:gd name="T106" fmla="*/ 121 w 1583"/>
                <a:gd name="T107" fmla="*/ 158 h 793"/>
                <a:gd name="T108" fmla="*/ 177 w 1583"/>
                <a:gd name="T109" fmla="*/ 140 h 793"/>
                <a:gd name="T110" fmla="*/ 250 w 1583"/>
                <a:gd name="T111" fmla="*/ 64 h 793"/>
                <a:gd name="T112" fmla="*/ 317 w 1583"/>
                <a:gd name="T113" fmla="*/ 27 h 793"/>
                <a:gd name="T114" fmla="*/ 402 w 1583"/>
                <a:gd name="T115" fmla="*/ 10 h 793"/>
                <a:gd name="T116" fmla="*/ 547 w 1583"/>
                <a:gd name="T117" fmla="*/ 0 h 793"/>
                <a:gd name="T118" fmla="*/ 607 w 1583"/>
                <a:gd name="T119" fmla="*/ 6 h 7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83"/>
                <a:gd name="T181" fmla="*/ 0 h 793"/>
                <a:gd name="T182" fmla="*/ 1583 w 1583"/>
                <a:gd name="T183" fmla="*/ 793 h 7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83" h="793">
                  <a:moveTo>
                    <a:pt x="611" y="16"/>
                  </a:moveTo>
                  <a:lnTo>
                    <a:pt x="613" y="35"/>
                  </a:lnTo>
                  <a:lnTo>
                    <a:pt x="613" y="54"/>
                  </a:lnTo>
                  <a:lnTo>
                    <a:pt x="609" y="71"/>
                  </a:lnTo>
                  <a:lnTo>
                    <a:pt x="603" y="89"/>
                  </a:lnTo>
                  <a:lnTo>
                    <a:pt x="591" y="121"/>
                  </a:lnTo>
                  <a:lnTo>
                    <a:pt x="584" y="154"/>
                  </a:lnTo>
                  <a:lnTo>
                    <a:pt x="591" y="148"/>
                  </a:lnTo>
                  <a:lnTo>
                    <a:pt x="599" y="142"/>
                  </a:lnTo>
                  <a:lnTo>
                    <a:pt x="605" y="135"/>
                  </a:lnTo>
                  <a:lnTo>
                    <a:pt x="611" y="125"/>
                  </a:lnTo>
                  <a:lnTo>
                    <a:pt x="622" y="106"/>
                  </a:lnTo>
                  <a:lnTo>
                    <a:pt x="630" y="89"/>
                  </a:lnTo>
                  <a:lnTo>
                    <a:pt x="628" y="4"/>
                  </a:lnTo>
                  <a:lnTo>
                    <a:pt x="666" y="12"/>
                  </a:lnTo>
                  <a:lnTo>
                    <a:pt x="705" y="20"/>
                  </a:lnTo>
                  <a:lnTo>
                    <a:pt x="743" y="27"/>
                  </a:lnTo>
                  <a:lnTo>
                    <a:pt x="781" y="35"/>
                  </a:lnTo>
                  <a:lnTo>
                    <a:pt x="818" y="43"/>
                  </a:lnTo>
                  <a:lnTo>
                    <a:pt x="854" y="52"/>
                  </a:lnTo>
                  <a:lnTo>
                    <a:pt x="891" y="64"/>
                  </a:lnTo>
                  <a:lnTo>
                    <a:pt x="927" y="79"/>
                  </a:lnTo>
                  <a:lnTo>
                    <a:pt x="939" y="87"/>
                  </a:lnTo>
                  <a:lnTo>
                    <a:pt x="948" y="96"/>
                  </a:lnTo>
                  <a:lnTo>
                    <a:pt x="952" y="100"/>
                  </a:lnTo>
                  <a:lnTo>
                    <a:pt x="958" y="102"/>
                  </a:lnTo>
                  <a:lnTo>
                    <a:pt x="964" y="104"/>
                  </a:lnTo>
                  <a:lnTo>
                    <a:pt x="969" y="104"/>
                  </a:lnTo>
                  <a:lnTo>
                    <a:pt x="981" y="114"/>
                  </a:lnTo>
                  <a:lnTo>
                    <a:pt x="989" y="123"/>
                  </a:lnTo>
                  <a:lnTo>
                    <a:pt x="998" y="133"/>
                  </a:lnTo>
                  <a:lnTo>
                    <a:pt x="1006" y="144"/>
                  </a:lnTo>
                  <a:lnTo>
                    <a:pt x="1019" y="167"/>
                  </a:lnTo>
                  <a:lnTo>
                    <a:pt x="1033" y="188"/>
                  </a:lnTo>
                  <a:lnTo>
                    <a:pt x="1071" y="208"/>
                  </a:lnTo>
                  <a:lnTo>
                    <a:pt x="1110" y="227"/>
                  </a:lnTo>
                  <a:lnTo>
                    <a:pt x="1119" y="232"/>
                  </a:lnTo>
                  <a:lnTo>
                    <a:pt x="1127" y="240"/>
                  </a:lnTo>
                  <a:lnTo>
                    <a:pt x="1135" y="246"/>
                  </a:lnTo>
                  <a:lnTo>
                    <a:pt x="1140" y="255"/>
                  </a:lnTo>
                  <a:lnTo>
                    <a:pt x="1146" y="263"/>
                  </a:lnTo>
                  <a:lnTo>
                    <a:pt x="1150" y="275"/>
                  </a:lnTo>
                  <a:lnTo>
                    <a:pt x="1154" y="284"/>
                  </a:lnTo>
                  <a:lnTo>
                    <a:pt x="1156" y="298"/>
                  </a:lnTo>
                  <a:lnTo>
                    <a:pt x="1163" y="307"/>
                  </a:lnTo>
                  <a:lnTo>
                    <a:pt x="1173" y="315"/>
                  </a:lnTo>
                  <a:lnTo>
                    <a:pt x="1182" y="321"/>
                  </a:lnTo>
                  <a:lnTo>
                    <a:pt x="1192" y="325"/>
                  </a:lnTo>
                  <a:lnTo>
                    <a:pt x="1213" y="332"/>
                  </a:lnTo>
                  <a:lnTo>
                    <a:pt x="1236" y="336"/>
                  </a:lnTo>
                  <a:lnTo>
                    <a:pt x="1259" y="340"/>
                  </a:lnTo>
                  <a:lnTo>
                    <a:pt x="1280" y="346"/>
                  </a:lnTo>
                  <a:lnTo>
                    <a:pt x="1290" y="349"/>
                  </a:lnTo>
                  <a:lnTo>
                    <a:pt x="1300" y="355"/>
                  </a:lnTo>
                  <a:lnTo>
                    <a:pt x="1309" y="363"/>
                  </a:lnTo>
                  <a:lnTo>
                    <a:pt x="1317" y="371"/>
                  </a:lnTo>
                  <a:lnTo>
                    <a:pt x="1336" y="397"/>
                  </a:lnTo>
                  <a:lnTo>
                    <a:pt x="1353" y="422"/>
                  </a:lnTo>
                  <a:lnTo>
                    <a:pt x="1371" y="449"/>
                  </a:lnTo>
                  <a:lnTo>
                    <a:pt x="1392" y="472"/>
                  </a:lnTo>
                  <a:lnTo>
                    <a:pt x="1405" y="472"/>
                  </a:lnTo>
                  <a:lnTo>
                    <a:pt x="1420" y="472"/>
                  </a:lnTo>
                  <a:lnTo>
                    <a:pt x="1434" y="472"/>
                  </a:lnTo>
                  <a:lnTo>
                    <a:pt x="1447" y="474"/>
                  </a:lnTo>
                  <a:lnTo>
                    <a:pt x="1472" y="482"/>
                  </a:lnTo>
                  <a:lnTo>
                    <a:pt x="1495" y="491"/>
                  </a:lnTo>
                  <a:lnTo>
                    <a:pt x="1518" y="505"/>
                  </a:lnTo>
                  <a:lnTo>
                    <a:pt x="1541" y="518"/>
                  </a:lnTo>
                  <a:lnTo>
                    <a:pt x="1562" y="534"/>
                  </a:lnTo>
                  <a:lnTo>
                    <a:pt x="1583" y="551"/>
                  </a:lnTo>
                  <a:lnTo>
                    <a:pt x="1574" y="559"/>
                  </a:lnTo>
                  <a:lnTo>
                    <a:pt x="1564" y="566"/>
                  </a:lnTo>
                  <a:lnTo>
                    <a:pt x="1553" y="570"/>
                  </a:lnTo>
                  <a:lnTo>
                    <a:pt x="1541" y="574"/>
                  </a:lnTo>
                  <a:lnTo>
                    <a:pt x="1516" y="582"/>
                  </a:lnTo>
                  <a:lnTo>
                    <a:pt x="1493" y="593"/>
                  </a:lnTo>
                  <a:lnTo>
                    <a:pt x="1482" y="599"/>
                  </a:lnTo>
                  <a:lnTo>
                    <a:pt x="1470" y="608"/>
                  </a:lnTo>
                  <a:lnTo>
                    <a:pt x="1461" y="616"/>
                  </a:lnTo>
                  <a:lnTo>
                    <a:pt x="1451" y="624"/>
                  </a:lnTo>
                  <a:lnTo>
                    <a:pt x="1436" y="643"/>
                  </a:lnTo>
                  <a:lnTo>
                    <a:pt x="1424" y="662"/>
                  </a:lnTo>
                  <a:lnTo>
                    <a:pt x="1413" y="683"/>
                  </a:lnTo>
                  <a:lnTo>
                    <a:pt x="1405" y="706"/>
                  </a:lnTo>
                  <a:lnTo>
                    <a:pt x="1397" y="729"/>
                  </a:lnTo>
                  <a:lnTo>
                    <a:pt x="1392" y="754"/>
                  </a:lnTo>
                  <a:lnTo>
                    <a:pt x="1346" y="750"/>
                  </a:lnTo>
                  <a:lnTo>
                    <a:pt x="1300" y="748"/>
                  </a:lnTo>
                  <a:lnTo>
                    <a:pt x="1253" y="748"/>
                  </a:lnTo>
                  <a:lnTo>
                    <a:pt x="1207" y="750"/>
                  </a:lnTo>
                  <a:lnTo>
                    <a:pt x="1161" y="754"/>
                  </a:lnTo>
                  <a:lnTo>
                    <a:pt x="1113" y="756"/>
                  </a:lnTo>
                  <a:lnTo>
                    <a:pt x="1067" y="758"/>
                  </a:lnTo>
                  <a:lnTo>
                    <a:pt x="1021" y="758"/>
                  </a:lnTo>
                  <a:lnTo>
                    <a:pt x="1021" y="722"/>
                  </a:lnTo>
                  <a:lnTo>
                    <a:pt x="1044" y="724"/>
                  </a:lnTo>
                  <a:lnTo>
                    <a:pt x="1069" y="722"/>
                  </a:lnTo>
                  <a:lnTo>
                    <a:pt x="1092" y="718"/>
                  </a:lnTo>
                  <a:lnTo>
                    <a:pt x="1115" y="710"/>
                  </a:lnTo>
                  <a:lnTo>
                    <a:pt x="1125" y="706"/>
                  </a:lnTo>
                  <a:lnTo>
                    <a:pt x="1135" y="701"/>
                  </a:lnTo>
                  <a:lnTo>
                    <a:pt x="1144" y="695"/>
                  </a:lnTo>
                  <a:lnTo>
                    <a:pt x="1154" y="687"/>
                  </a:lnTo>
                  <a:lnTo>
                    <a:pt x="1161" y="679"/>
                  </a:lnTo>
                  <a:lnTo>
                    <a:pt x="1169" y="670"/>
                  </a:lnTo>
                  <a:lnTo>
                    <a:pt x="1177" y="658"/>
                  </a:lnTo>
                  <a:lnTo>
                    <a:pt x="1182" y="647"/>
                  </a:lnTo>
                  <a:lnTo>
                    <a:pt x="1184" y="631"/>
                  </a:lnTo>
                  <a:lnTo>
                    <a:pt x="1184" y="618"/>
                  </a:lnTo>
                  <a:lnTo>
                    <a:pt x="1181" y="605"/>
                  </a:lnTo>
                  <a:lnTo>
                    <a:pt x="1177" y="591"/>
                  </a:lnTo>
                  <a:lnTo>
                    <a:pt x="1165" y="566"/>
                  </a:lnTo>
                  <a:lnTo>
                    <a:pt x="1150" y="543"/>
                  </a:lnTo>
                  <a:lnTo>
                    <a:pt x="1127" y="530"/>
                  </a:lnTo>
                  <a:lnTo>
                    <a:pt x="1104" y="516"/>
                  </a:lnTo>
                  <a:lnTo>
                    <a:pt x="1081" y="505"/>
                  </a:lnTo>
                  <a:lnTo>
                    <a:pt x="1056" y="497"/>
                  </a:lnTo>
                  <a:lnTo>
                    <a:pt x="1062" y="480"/>
                  </a:lnTo>
                  <a:lnTo>
                    <a:pt x="1065" y="461"/>
                  </a:lnTo>
                  <a:lnTo>
                    <a:pt x="1065" y="453"/>
                  </a:lnTo>
                  <a:lnTo>
                    <a:pt x="1065" y="443"/>
                  </a:lnTo>
                  <a:lnTo>
                    <a:pt x="1064" y="434"/>
                  </a:lnTo>
                  <a:lnTo>
                    <a:pt x="1060" y="426"/>
                  </a:lnTo>
                  <a:lnTo>
                    <a:pt x="1042" y="413"/>
                  </a:lnTo>
                  <a:lnTo>
                    <a:pt x="1023" y="405"/>
                  </a:lnTo>
                  <a:lnTo>
                    <a:pt x="1004" y="399"/>
                  </a:lnTo>
                  <a:lnTo>
                    <a:pt x="983" y="396"/>
                  </a:lnTo>
                  <a:lnTo>
                    <a:pt x="962" y="396"/>
                  </a:lnTo>
                  <a:lnTo>
                    <a:pt x="941" y="397"/>
                  </a:lnTo>
                  <a:lnTo>
                    <a:pt x="920" y="403"/>
                  </a:lnTo>
                  <a:lnTo>
                    <a:pt x="900" y="411"/>
                  </a:lnTo>
                  <a:lnTo>
                    <a:pt x="889" y="392"/>
                  </a:lnTo>
                  <a:lnTo>
                    <a:pt x="877" y="374"/>
                  </a:lnTo>
                  <a:lnTo>
                    <a:pt x="870" y="367"/>
                  </a:lnTo>
                  <a:lnTo>
                    <a:pt x="862" y="363"/>
                  </a:lnTo>
                  <a:lnTo>
                    <a:pt x="858" y="361"/>
                  </a:lnTo>
                  <a:lnTo>
                    <a:pt x="852" y="361"/>
                  </a:lnTo>
                  <a:lnTo>
                    <a:pt x="847" y="363"/>
                  </a:lnTo>
                  <a:lnTo>
                    <a:pt x="841" y="365"/>
                  </a:lnTo>
                  <a:lnTo>
                    <a:pt x="826" y="363"/>
                  </a:lnTo>
                  <a:lnTo>
                    <a:pt x="806" y="361"/>
                  </a:lnTo>
                  <a:lnTo>
                    <a:pt x="799" y="363"/>
                  </a:lnTo>
                  <a:lnTo>
                    <a:pt x="791" y="363"/>
                  </a:lnTo>
                  <a:lnTo>
                    <a:pt x="783" y="369"/>
                  </a:lnTo>
                  <a:lnTo>
                    <a:pt x="778" y="374"/>
                  </a:lnTo>
                  <a:lnTo>
                    <a:pt x="778" y="380"/>
                  </a:lnTo>
                  <a:lnTo>
                    <a:pt x="799" y="380"/>
                  </a:lnTo>
                  <a:lnTo>
                    <a:pt x="818" y="382"/>
                  </a:lnTo>
                  <a:lnTo>
                    <a:pt x="837" y="384"/>
                  </a:lnTo>
                  <a:lnTo>
                    <a:pt x="858" y="390"/>
                  </a:lnTo>
                  <a:lnTo>
                    <a:pt x="900" y="509"/>
                  </a:lnTo>
                  <a:lnTo>
                    <a:pt x="902" y="532"/>
                  </a:lnTo>
                  <a:lnTo>
                    <a:pt x="904" y="589"/>
                  </a:lnTo>
                  <a:lnTo>
                    <a:pt x="904" y="624"/>
                  </a:lnTo>
                  <a:lnTo>
                    <a:pt x="900" y="660"/>
                  </a:lnTo>
                  <a:lnTo>
                    <a:pt x="897" y="695"/>
                  </a:lnTo>
                  <a:lnTo>
                    <a:pt x="889" y="725"/>
                  </a:lnTo>
                  <a:lnTo>
                    <a:pt x="885" y="739"/>
                  </a:lnTo>
                  <a:lnTo>
                    <a:pt x="881" y="750"/>
                  </a:lnTo>
                  <a:lnTo>
                    <a:pt x="877" y="758"/>
                  </a:lnTo>
                  <a:lnTo>
                    <a:pt x="872" y="766"/>
                  </a:lnTo>
                  <a:lnTo>
                    <a:pt x="860" y="777"/>
                  </a:lnTo>
                  <a:lnTo>
                    <a:pt x="847" y="793"/>
                  </a:lnTo>
                  <a:lnTo>
                    <a:pt x="768" y="793"/>
                  </a:lnTo>
                  <a:lnTo>
                    <a:pt x="772" y="775"/>
                  </a:lnTo>
                  <a:lnTo>
                    <a:pt x="772" y="758"/>
                  </a:lnTo>
                  <a:lnTo>
                    <a:pt x="770" y="741"/>
                  </a:lnTo>
                  <a:lnTo>
                    <a:pt x="768" y="724"/>
                  </a:lnTo>
                  <a:lnTo>
                    <a:pt x="760" y="691"/>
                  </a:lnTo>
                  <a:lnTo>
                    <a:pt x="749" y="658"/>
                  </a:lnTo>
                  <a:lnTo>
                    <a:pt x="735" y="626"/>
                  </a:lnTo>
                  <a:lnTo>
                    <a:pt x="722" y="591"/>
                  </a:lnTo>
                  <a:lnTo>
                    <a:pt x="709" y="559"/>
                  </a:lnTo>
                  <a:lnTo>
                    <a:pt x="701" y="524"/>
                  </a:lnTo>
                  <a:lnTo>
                    <a:pt x="682" y="505"/>
                  </a:lnTo>
                  <a:lnTo>
                    <a:pt x="662" y="488"/>
                  </a:lnTo>
                  <a:lnTo>
                    <a:pt x="641" y="474"/>
                  </a:lnTo>
                  <a:lnTo>
                    <a:pt x="618" y="463"/>
                  </a:lnTo>
                  <a:lnTo>
                    <a:pt x="595" y="455"/>
                  </a:lnTo>
                  <a:lnTo>
                    <a:pt x="570" y="449"/>
                  </a:lnTo>
                  <a:lnTo>
                    <a:pt x="544" y="443"/>
                  </a:lnTo>
                  <a:lnTo>
                    <a:pt x="519" y="442"/>
                  </a:lnTo>
                  <a:lnTo>
                    <a:pt x="467" y="438"/>
                  </a:lnTo>
                  <a:lnTo>
                    <a:pt x="415" y="438"/>
                  </a:lnTo>
                  <a:lnTo>
                    <a:pt x="365" y="436"/>
                  </a:lnTo>
                  <a:lnTo>
                    <a:pt x="321" y="432"/>
                  </a:lnTo>
                  <a:lnTo>
                    <a:pt x="321" y="405"/>
                  </a:lnTo>
                  <a:lnTo>
                    <a:pt x="342" y="401"/>
                  </a:lnTo>
                  <a:lnTo>
                    <a:pt x="365" y="397"/>
                  </a:lnTo>
                  <a:lnTo>
                    <a:pt x="386" y="397"/>
                  </a:lnTo>
                  <a:lnTo>
                    <a:pt x="409" y="397"/>
                  </a:lnTo>
                  <a:lnTo>
                    <a:pt x="430" y="397"/>
                  </a:lnTo>
                  <a:lnTo>
                    <a:pt x="451" y="399"/>
                  </a:lnTo>
                  <a:lnTo>
                    <a:pt x="473" y="403"/>
                  </a:lnTo>
                  <a:lnTo>
                    <a:pt x="494" y="407"/>
                  </a:lnTo>
                  <a:lnTo>
                    <a:pt x="534" y="419"/>
                  </a:lnTo>
                  <a:lnTo>
                    <a:pt x="574" y="430"/>
                  </a:lnTo>
                  <a:lnTo>
                    <a:pt x="613" y="445"/>
                  </a:lnTo>
                  <a:lnTo>
                    <a:pt x="653" y="461"/>
                  </a:lnTo>
                  <a:lnTo>
                    <a:pt x="676" y="447"/>
                  </a:lnTo>
                  <a:lnTo>
                    <a:pt x="699" y="432"/>
                  </a:lnTo>
                  <a:lnTo>
                    <a:pt x="722" y="413"/>
                  </a:lnTo>
                  <a:lnTo>
                    <a:pt x="745" y="394"/>
                  </a:lnTo>
                  <a:lnTo>
                    <a:pt x="766" y="372"/>
                  </a:lnTo>
                  <a:lnTo>
                    <a:pt x="785" y="349"/>
                  </a:lnTo>
                  <a:lnTo>
                    <a:pt x="801" y="326"/>
                  </a:lnTo>
                  <a:lnTo>
                    <a:pt x="814" y="303"/>
                  </a:lnTo>
                  <a:lnTo>
                    <a:pt x="812" y="292"/>
                  </a:lnTo>
                  <a:lnTo>
                    <a:pt x="808" y="282"/>
                  </a:lnTo>
                  <a:lnTo>
                    <a:pt x="804" y="273"/>
                  </a:lnTo>
                  <a:lnTo>
                    <a:pt x="799" y="265"/>
                  </a:lnTo>
                  <a:lnTo>
                    <a:pt x="793" y="257"/>
                  </a:lnTo>
                  <a:lnTo>
                    <a:pt x="785" y="252"/>
                  </a:lnTo>
                  <a:lnTo>
                    <a:pt x="778" y="246"/>
                  </a:lnTo>
                  <a:lnTo>
                    <a:pt x="768" y="240"/>
                  </a:lnTo>
                  <a:lnTo>
                    <a:pt x="730" y="223"/>
                  </a:lnTo>
                  <a:lnTo>
                    <a:pt x="691" y="209"/>
                  </a:lnTo>
                  <a:lnTo>
                    <a:pt x="666" y="206"/>
                  </a:lnTo>
                  <a:lnTo>
                    <a:pt x="641" y="202"/>
                  </a:lnTo>
                  <a:lnTo>
                    <a:pt x="616" y="202"/>
                  </a:lnTo>
                  <a:lnTo>
                    <a:pt x="591" y="202"/>
                  </a:lnTo>
                  <a:lnTo>
                    <a:pt x="567" y="204"/>
                  </a:lnTo>
                  <a:lnTo>
                    <a:pt x="542" y="208"/>
                  </a:lnTo>
                  <a:lnTo>
                    <a:pt x="517" y="213"/>
                  </a:lnTo>
                  <a:lnTo>
                    <a:pt x="494" y="221"/>
                  </a:lnTo>
                  <a:lnTo>
                    <a:pt x="471" y="229"/>
                  </a:lnTo>
                  <a:lnTo>
                    <a:pt x="448" y="238"/>
                  </a:lnTo>
                  <a:lnTo>
                    <a:pt x="426" y="250"/>
                  </a:lnTo>
                  <a:lnTo>
                    <a:pt x="405" y="263"/>
                  </a:lnTo>
                  <a:lnTo>
                    <a:pt x="384" y="277"/>
                  </a:lnTo>
                  <a:lnTo>
                    <a:pt x="365" y="294"/>
                  </a:lnTo>
                  <a:lnTo>
                    <a:pt x="348" y="311"/>
                  </a:lnTo>
                  <a:lnTo>
                    <a:pt x="332" y="328"/>
                  </a:lnTo>
                  <a:lnTo>
                    <a:pt x="315" y="334"/>
                  </a:lnTo>
                  <a:lnTo>
                    <a:pt x="298" y="344"/>
                  </a:lnTo>
                  <a:lnTo>
                    <a:pt x="284" y="353"/>
                  </a:lnTo>
                  <a:lnTo>
                    <a:pt x="269" y="365"/>
                  </a:lnTo>
                  <a:lnTo>
                    <a:pt x="256" y="378"/>
                  </a:lnTo>
                  <a:lnTo>
                    <a:pt x="244" y="392"/>
                  </a:lnTo>
                  <a:lnTo>
                    <a:pt x="235" y="407"/>
                  </a:lnTo>
                  <a:lnTo>
                    <a:pt x="223" y="422"/>
                  </a:lnTo>
                  <a:lnTo>
                    <a:pt x="219" y="459"/>
                  </a:lnTo>
                  <a:lnTo>
                    <a:pt x="215" y="493"/>
                  </a:lnTo>
                  <a:lnTo>
                    <a:pt x="215" y="530"/>
                  </a:lnTo>
                  <a:lnTo>
                    <a:pt x="217" y="564"/>
                  </a:lnTo>
                  <a:lnTo>
                    <a:pt x="225" y="635"/>
                  </a:lnTo>
                  <a:lnTo>
                    <a:pt x="237" y="706"/>
                  </a:lnTo>
                  <a:lnTo>
                    <a:pt x="171" y="710"/>
                  </a:lnTo>
                  <a:lnTo>
                    <a:pt x="169" y="643"/>
                  </a:lnTo>
                  <a:lnTo>
                    <a:pt x="166" y="574"/>
                  </a:lnTo>
                  <a:lnTo>
                    <a:pt x="164" y="505"/>
                  </a:lnTo>
                  <a:lnTo>
                    <a:pt x="162" y="438"/>
                  </a:lnTo>
                  <a:lnTo>
                    <a:pt x="123" y="420"/>
                  </a:lnTo>
                  <a:lnTo>
                    <a:pt x="83" y="405"/>
                  </a:lnTo>
                  <a:lnTo>
                    <a:pt x="41" y="392"/>
                  </a:lnTo>
                  <a:lnTo>
                    <a:pt x="0" y="378"/>
                  </a:lnTo>
                  <a:lnTo>
                    <a:pt x="6" y="363"/>
                  </a:lnTo>
                  <a:lnTo>
                    <a:pt x="12" y="349"/>
                  </a:lnTo>
                  <a:lnTo>
                    <a:pt x="16" y="334"/>
                  </a:lnTo>
                  <a:lnTo>
                    <a:pt x="18" y="317"/>
                  </a:lnTo>
                  <a:lnTo>
                    <a:pt x="22" y="284"/>
                  </a:lnTo>
                  <a:lnTo>
                    <a:pt x="22" y="255"/>
                  </a:lnTo>
                  <a:lnTo>
                    <a:pt x="33" y="255"/>
                  </a:lnTo>
                  <a:lnTo>
                    <a:pt x="56" y="221"/>
                  </a:lnTo>
                  <a:lnTo>
                    <a:pt x="81" y="186"/>
                  </a:lnTo>
                  <a:lnTo>
                    <a:pt x="89" y="179"/>
                  </a:lnTo>
                  <a:lnTo>
                    <a:pt x="96" y="171"/>
                  </a:lnTo>
                  <a:lnTo>
                    <a:pt x="104" y="165"/>
                  </a:lnTo>
                  <a:lnTo>
                    <a:pt x="112" y="161"/>
                  </a:lnTo>
                  <a:lnTo>
                    <a:pt x="121" y="158"/>
                  </a:lnTo>
                  <a:lnTo>
                    <a:pt x="133" y="156"/>
                  </a:lnTo>
                  <a:lnTo>
                    <a:pt x="144" y="156"/>
                  </a:lnTo>
                  <a:lnTo>
                    <a:pt x="156" y="156"/>
                  </a:lnTo>
                  <a:lnTo>
                    <a:pt x="167" y="150"/>
                  </a:lnTo>
                  <a:lnTo>
                    <a:pt x="177" y="140"/>
                  </a:lnTo>
                  <a:lnTo>
                    <a:pt x="187" y="133"/>
                  </a:lnTo>
                  <a:lnTo>
                    <a:pt x="196" y="123"/>
                  </a:lnTo>
                  <a:lnTo>
                    <a:pt x="213" y="104"/>
                  </a:lnTo>
                  <a:lnTo>
                    <a:pt x="233" y="83"/>
                  </a:lnTo>
                  <a:lnTo>
                    <a:pt x="250" y="64"/>
                  </a:lnTo>
                  <a:lnTo>
                    <a:pt x="269" y="46"/>
                  </a:lnTo>
                  <a:lnTo>
                    <a:pt x="281" y="41"/>
                  </a:lnTo>
                  <a:lnTo>
                    <a:pt x="292" y="35"/>
                  </a:lnTo>
                  <a:lnTo>
                    <a:pt x="304" y="31"/>
                  </a:lnTo>
                  <a:lnTo>
                    <a:pt x="317" y="27"/>
                  </a:lnTo>
                  <a:lnTo>
                    <a:pt x="331" y="21"/>
                  </a:lnTo>
                  <a:lnTo>
                    <a:pt x="346" y="18"/>
                  </a:lnTo>
                  <a:lnTo>
                    <a:pt x="361" y="14"/>
                  </a:lnTo>
                  <a:lnTo>
                    <a:pt x="375" y="12"/>
                  </a:lnTo>
                  <a:lnTo>
                    <a:pt x="402" y="10"/>
                  </a:lnTo>
                  <a:lnTo>
                    <a:pt x="430" y="10"/>
                  </a:lnTo>
                  <a:lnTo>
                    <a:pt x="457" y="10"/>
                  </a:lnTo>
                  <a:lnTo>
                    <a:pt x="486" y="10"/>
                  </a:lnTo>
                  <a:lnTo>
                    <a:pt x="517" y="6"/>
                  </a:lnTo>
                  <a:lnTo>
                    <a:pt x="547" y="0"/>
                  </a:lnTo>
                  <a:lnTo>
                    <a:pt x="565" y="0"/>
                  </a:lnTo>
                  <a:lnTo>
                    <a:pt x="584" y="0"/>
                  </a:lnTo>
                  <a:lnTo>
                    <a:pt x="591" y="0"/>
                  </a:lnTo>
                  <a:lnTo>
                    <a:pt x="599" y="2"/>
                  </a:lnTo>
                  <a:lnTo>
                    <a:pt x="607" y="6"/>
                  </a:lnTo>
                  <a:lnTo>
                    <a:pt x="611" y="16"/>
                  </a:lnTo>
                  <a:close/>
                </a:path>
              </a:pathLst>
            </a:custGeom>
            <a:solidFill>
              <a:srgbClr val="FFFFFF"/>
            </a:solidFill>
            <a:ln w="9525">
              <a:noFill/>
              <a:round/>
              <a:headEnd/>
              <a:tailEnd/>
            </a:ln>
          </p:spPr>
          <p:txBody>
            <a:bodyPr/>
            <a:lstStyle/>
            <a:p>
              <a:endParaRPr lang="en-US"/>
            </a:p>
          </p:txBody>
        </p:sp>
        <p:sp>
          <p:nvSpPr>
            <p:cNvPr id="168970" name="Freeform 9"/>
            <p:cNvSpPr>
              <a:spLocks/>
            </p:cNvSpPr>
            <p:nvPr/>
          </p:nvSpPr>
          <p:spPr bwMode="auto">
            <a:xfrm>
              <a:off x="2711" y="2694"/>
              <a:ext cx="207" cy="153"/>
            </a:xfrm>
            <a:custGeom>
              <a:avLst/>
              <a:gdLst>
                <a:gd name="T0" fmla="*/ 50 w 207"/>
                <a:gd name="T1" fmla="*/ 153 h 153"/>
                <a:gd name="T2" fmla="*/ 0 w 207"/>
                <a:gd name="T3" fmla="*/ 149 h 153"/>
                <a:gd name="T4" fmla="*/ 15 w 207"/>
                <a:gd name="T5" fmla="*/ 128 h 153"/>
                <a:gd name="T6" fmla="*/ 32 w 207"/>
                <a:gd name="T7" fmla="*/ 107 h 153"/>
                <a:gd name="T8" fmla="*/ 50 w 207"/>
                <a:gd name="T9" fmla="*/ 88 h 153"/>
                <a:gd name="T10" fmla="*/ 71 w 207"/>
                <a:gd name="T11" fmla="*/ 69 h 153"/>
                <a:gd name="T12" fmla="*/ 92 w 207"/>
                <a:gd name="T13" fmla="*/ 52 h 153"/>
                <a:gd name="T14" fmla="*/ 113 w 207"/>
                <a:gd name="T15" fmla="*/ 34 h 153"/>
                <a:gd name="T16" fmla="*/ 136 w 207"/>
                <a:gd name="T17" fmla="*/ 19 h 153"/>
                <a:gd name="T18" fmla="*/ 159 w 207"/>
                <a:gd name="T19" fmla="*/ 4 h 153"/>
                <a:gd name="T20" fmla="*/ 170 w 207"/>
                <a:gd name="T21" fmla="*/ 4 h 153"/>
                <a:gd name="T22" fmla="*/ 134 w 207"/>
                <a:gd name="T23" fmla="*/ 34 h 153"/>
                <a:gd name="T24" fmla="*/ 96 w 207"/>
                <a:gd name="T25" fmla="*/ 65 h 153"/>
                <a:gd name="T26" fmla="*/ 76 w 207"/>
                <a:gd name="T27" fmla="*/ 80 h 153"/>
                <a:gd name="T28" fmla="*/ 59 w 207"/>
                <a:gd name="T29" fmla="*/ 98 h 153"/>
                <a:gd name="T30" fmla="*/ 42 w 207"/>
                <a:gd name="T31" fmla="*/ 113 h 153"/>
                <a:gd name="T32" fmla="*/ 27 w 207"/>
                <a:gd name="T33" fmla="*/ 132 h 153"/>
                <a:gd name="T34" fmla="*/ 27 w 207"/>
                <a:gd name="T35" fmla="*/ 136 h 153"/>
                <a:gd name="T36" fmla="*/ 30 w 207"/>
                <a:gd name="T37" fmla="*/ 140 h 153"/>
                <a:gd name="T38" fmla="*/ 40 w 207"/>
                <a:gd name="T39" fmla="*/ 134 h 153"/>
                <a:gd name="T40" fmla="*/ 50 w 207"/>
                <a:gd name="T41" fmla="*/ 126 h 153"/>
                <a:gd name="T42" fmla="*/ 86 w 207"/>
                <a:gd name="T43" fmla="*/ 92 h 153"/>
                <a:gd name="T44" fmla="*/ 124 w 207"/>
                <a:gd name="T45" fmla="*/ 59 h 153"/>
                <a:gd name="T46" fmla="*/ 165 w 207"/>
                <a:gd name="T47" fmla="*/ 29 h 153"/>
                <a:gd name="T48" fmla="*/ 207 w 207"/>
                <a:gd name="T49" fmla="*/ 0 h 153"/>
                <a:gd name="T50" fmla="*/ 170 w 207"/>
                <a:gd name="T51" fmla="*/ 36 h 153"/>
                <a:gd name="T52" fmla="*/ 130 w 207"/>
                <a:gd name="T53" fmla="*/ 75 h 153"/>
                <a:gd name="T54" fmla="*/ 88 w 207"/>
                <a:gd name="T55" fmla="*/ 115 h 153"/>
                <a:gd name="T56" fmla="*/ 50 w 207"/>
                <a:gd name="T57" fmla="*/ 153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153"/>
                <a:gd name="T89" fmla="*/ 207 w 207"/>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153">
                  <a:moveTo>
                    <a:pt x="50" y="153"/>
                  </a:moveTo>
                  <a:lnTo>
                    <a:pt x="0" y="149"/>
                  </a:lnTo>
                  <a:lnTo>
                    <a:pt x="15" y="128"/>
                  </a:lnTo>
                  <a:lnTo>
                    <a:pt x="32" y="107"/>
                  </a:lnTo>
                  <a:lnTo>
                    <a:pt x="50" y="88"/>
                  </a:lnTo>
                  <a:lnTo>
                    <a:pt x="71" y="69"/>
                  </a:lnTo>
                  <a:lnTo>
                    <a:pt x="92" y="52"/>
                  </a:lnTo>
                  <a:lnTo>
                    <a:pt x="113" y="34"/>
                  </a:lnTo>
                  <a:lnTo>
                    <a:pt x="136" y="19"/>
                  </a:lnTo>
                  <a:lnTo>
                    <a:pt x="159" y="4"/>
                  </a:lnTo>
                  <a:lnTo>
                    <a:pt x="170" y="4"/>
                  </a:lnTo>
                  <a:lnTo>
                    <a:pt x="134" y="34"/>
                  </a:lnTo>
                  <a:lnTo>
                    <a:pt x="96" y="65"/>
                  </a:lnTo>
                  <a:lnTo>
                    <a:pt x="76" y="80"/>
                  </a:lnTo>
                  <a:lnTo>
                    <a:pt x="59" y="98"/>
                  </a:lnTo>
                  <a:lnTo>
                    <a:pt x="42" y="113"/>
                  </a:lnTo>
                  <a:lnTo>
                    <a:pt x="27" y="132"/>
                  </a:lnTo>
                  <a:lnTo>
                    <a:pt x="27" y="136"/>
                  </a:lnTo>
                  <a:lnTo>
                    <a:pt x="30" y="140"/>
                  </a:lnTo>
                  <a:lnTo>
                    <a:pt x="40" y="134"/>
                  </a:lnTo>
                  <a:lnTo>
                    <a:pt x="50" y="126"/>
                  </a:lnTo>
                  <a:lnTo>
                    <a:pt x="86" y="92"/>
                  </a:lnTo>
                  <a:lnTo>
                    <a:pt x="124" y="59"/>
                  </a:lnTo>
                  <a:lnTo>
                    <a:pt x="165" y="29"/>
                  </a:lnTo>
                  <a:lnTo>
                    <a:pt x="207" y="0"/>
                  </a:lnTo>
                  <a:lnTo>
                    <a:pt x="170" y="36"/>
                  </a:lnTo>
                  <a:lnTo>
                    <a:pt x="130" y="75"/>
                  </a:lnTo>
                  <a:lnTo>
                    <a:pt x="88" y="115"/>
                  </a:lnTo>
                  <a:lnTo>
                    <a:pt x="50" y="153"/>
                  </a:lnTo>
                  <a:close/>
                </a:path>
              </a:pathLst>
            </a:custGeom>
            <a:solidFill>
              <a:srgbClr val="FFFFFF"/>
            </a:solidFill>
            <a:ln w="9525">
              <a:noFill/>
              <a:round/>
              <a:headEnd/>
              <a:tailEnd/>
            </a:ln>
          </p:spPr>
          <p:txBody>
            <a:bodyPr/>
            <a:lstStyle/>
            <a:p>
              <a:endParaRPr lang="en-US"/>
            </a:p>
          </p:txBody>
        </p:sp>
        <p:sp>
          <p:nvSpPr>
            <p:cNvPr id="168971" name="Freeform 10"/>
            <p:cNvSpPr>
              <a:spLocks/>
            </p:cNvSpPr>
            <p:nvPr/>
          </p:nvSpPr>
          <p:spPr bwMode="auto">
            <a:xfrm>
              <a:off x="2789" y="2698"/>
              <a:ext cx="177" cy="151"/>
            </a:xfrm>
            <a:custGeom>
              <a:avLst/>
              <a:gdLst>
                <a:gd name="T0" fmla="*/ 177 w 177"/>
                <a:gd name="T1" fmla="*/ 0 h 151"/>
                <a:gd name="T2" fmla="*/ 137 w 177"/>
                <a:gd name="T3" fmla="*/ 40 h 151"/>
                <a:gd name="T4" fmla="*/ 94 w 177"/>
                <a:gd name="T5" fmla="*/ 80 h 151"/>
                <a:gd name="T6" fmla="*/ 50 w 177"/>
                <a:gd name="T7" fmla="*/ 117 h 151"/>
                <a:gd name="T8" fmla="*/ 2 w 177"/>
                <a:gd name="T9" fmla="*/ 151 h 151"/>
                <a:gd name="T10" fmla="*/ 0 w 177"/>
                <a:gd name="T11" fmla="*/ 149 h 151"/>
                <a:gd name="T12" fmla="*/ 37 w 177"/>
                <a:gd name="T13" fmla="*/ 109 h 151"/>
                <a:gd name="T14" fmla="*/ 81 w 177"/>
                <a:gd name="T15" fmla="*/ 67 h 151"/>
                <a:gd name="T16" fmla="*/ 104 w 177"/>
                <a:gd name="T17" fmla="*/ 48 h 151"/>
                <a:gd name="T18" fmla="*/ 127 w 177"/>
                <a:gd name="T19" fmla="*/ 28 h 151"/>
                <a:gd name="T20" fmla="*/ 152 w 177"/>
                <a:gd name="T21" fmla="*/ 13 h 151"/>
                <a:gd name="T22" fmla="*/ 177 w 177"/>
                <a:gd name="T23" fmla="*/ 0 h 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
                <a:gd name="T37" fmla="*/ 0 h 151"/>
                <a:gd name="T38" fmla="*/ 177 w 177"/>
                <a:gd name="T39" fmla="*/ 151 h 1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 h="151">
                  <a:moveTo>
                    <a:pt x="177" y="0"/>
                  </a:moveTo>
                  <a:lnTo>
                    <a:pt x="137" y="40"/>
                  </a:lnTo>
                  <a:lnTo>
                    <a:pt x="94" y="80"/>
                  </a:lnTo>
                  <a:lnTo>
                    <a:pt x="50" y="117"/>
                  </a:lnTo>
                  <a:lnTo>
                    <a:pt x="2" y="151"/>
                  </a:lnTo>
                  <a:lnTo>
                    <a:pt x="0" y="149"/>
                  </a:lnTo>
                  <a:lnTo>
                    <a:pt x="37" y="109"/>
                  </a:lnTo>
                  <a:lnTo>
                    <a:pt x="81" y="67"/>
                  </a:lnTo>
                  <a:lnTo>
                    <a:pt x="104" y="48"/>
                  </a:lnTo>
                  <a:lnTo>
                    <a:pt x="127" y="28"/>
                  </a:lnTo>
                  <a:lnTo>
                    <a:pt x="152" y="13"/>
                  </a:lnTo>
                  <a:lnTo>
                    <a:pt x="177" y="0"/>
                  </a:lnTo>
                  <a:close/>
                </a:path>
              </a:pathLst>
            </a:custGeom>
            <a:solidFill>
              <a:srgbClr val="FFFFFF"/>
            </a:solidFill>
            <a:ln w="9525">
              <a:noFill/>
              <a:round/>
              <a:headEnd/>
              <a:tailEnd/>
            </a:ln>
          </p:spPr>
          <p:txBody>
            <a:bodyPr/>
            <a:lstStyle/>
            <a:p>
              <a:endParaRPr lang="en-US"/>
            </a:p>
          </p:txBody>
        </p:sp>
        <p:sp>
          <p:nvSpPr>
            <p:cNvPr id="168972" name="Freeform 11"/>
            <p:cNvSpPr>
              <a:spLocks/>
            </p:cNvSpPr>
            <p:nvPr/>
          </p:nvSpPr>
          <p:spPr bwMode="auto">
            <a:xfrm>
              <a:off x="2816" y="2700"/>
              <a:ext cx="194" cy="163"/>
            </a:xfrm>
            <a:custGeom>
              <a:avLst/>
              <a:gdLst>
                <a:gd name="T0" fmla="*/ 194 w 194"/>
                <a:gd name="T1" fmla="*/ 5 h 163"/>
                <a:gd name="T2" fmla="*/ 21 w 194"/>
                <a:gd name="T3" fmla="*/ 163 h 163"/>
                <a:gd name="T4" fmla="*/ 10 w 194"/>
                <a:gd name="T5" fmla="*/ 157 h 163"/>
                <a:gd name="T6" fmla="*/ 0 w 194"/>
                <a:gd name="T7" fmla="*/ 155 h 163"/>
                <a:gd name="T8" fmla="*/ 44 w 194"/>
                <a:gd name="T9" fmla="*/ 117 h 163"/>
                <a:gd name="T10" fmla="*/ 92 w 194"/>
                <a:gd name="T11" fmla="*/ 78 h 163"/>
                <a:gd name="T12" fmla="*/ 136 w 194"/>
                <a:gd name="T13" fmla="*/ 38 h 163"/>
                <a:gd name="T14" fmla="*/ 179 w 194"/>
                <a:gd name="T15" fmla="*/ 0 h 163"/>
                <a:gd name="T16" fmla="*/ 186 w 194"/>
                <a:gd name="T17" fmla="*/ 3 h 163"/>
                <a:gd name="T18" fmla="*/ 194 w 194"/>
                <a:gd name="T19" fmla="*/ 5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63"/>
                <a:gd name="T32" fmla="*/ 194 w 194"/>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63">
                  <a:moveTo>
                    <a:pt x="194" y="5"/>
                  </a:moveTo>
                  <a:lnTo>
                    <a:pt x="21" y="163"/>
                  </a:lnTo>
                  <a:lnTo>
                    <a:pt x="10" y="157"/>
                  </a:lnTo>
                  <a:lnTo>
                    <a:pt x="0" y="155"/>
                  </a:lnTo>
                  <a:lnTo>
                    <a:pt x="44" y="117"/>
                  </a:lnTo>
                  <a:lnTo>
                    <a:pt x="92" y="78"/>
                  </a:lnTo>
                  <a:lnTo>
                    <a:pt x="136" y="38"/>
                  </a:lnTo>
                  <a:lnTo>
                    <a:pt x="179" y="0"/>
                  </a:lnTo>
                  <a:lnTo>
                    <a:pt x="186" y="3"/>
                  </a:lnTo>
                  <a:lnTo>
                    <a:pt x="194" y="5"/>
                  </a:lnTo>
                  <a:close/>
                </a:path>
              </a:pathLst>
            </a:custGeom>
            <a:solidFill>
              <a:srgbClr val="FFFFFF"/>
            </a:solidFill>
            <a:ln w="9525">
              <a:noFill/>
              <a:round/>
              <a:headEnd/>
              <a:tailEnd/>
            </a:ln>
          </p:spPr>
          <p:txBody>
            <a:bodyPr/>
            <a:lstStyle/>
            <a:p>
              <a:endParaRPr lang="en-US"/>
            </a:p>
          </p:txBody>
        </p:sp>
        <p:sp>
          <p:nvSpPr>
            <p:cNvPr id="168973" name="Freeform 12"/>
            <p:cNvSpPr>
              <a:spLocks/>
            </p:cNvSpPr>
            <p:nvPr/>
          </p:nvSpPr>
          <p:spPr bwMode="auto">
            <a:xfrm>
              <a:off x="2855" y="2713"/>
              <a:ext cx="193" cy="161"/>
            </a:xfrm>
            <a:custGeom>
              <a:avLst/>
              <a:gdLst>
                <a:gd name="T0" fmla="*/ 193 w 193"/>
                <a:gd name="T1" fmla="*/ 4 h 161"/>
                <a:gd name="T2" fmla="*/ 155 w 193"/>
                <a:gd name="T3" fmla="*/ 44 h 161"/>
                <a:gd name="T4" fmla="*/ 115 w 193"/>
                <a:gd name="T5" fmla="*/ 82 h 161"/>
                <a:gd name="T6" fmla="*/ 71 w 193"/>
                <a:gd name="T7" fmla="*/ 121 h 161"/>
                <a:gd name="T8" fmla="*/ 30 w 193"/>
                <a:gd name="T9" fmla="*/ 161 h 161"/>
                <a:gd name="T10" fmla="*/ 15 w 193"/>
                <a:gd name="T11" fmla="*/ 155 h 161"/>
                <a:gd name="T12" fmla="*/ 0 w 193"/>
                <a:gd name="T13" fmla="*/ 152 h 161"/>
                <a:gd name="T14" fmla="*/ 42 w 193"/>
                <a:gd name="T15" fmla="*/ 113 h 161"/>
                <a:gd name="T16" fmla="*/ 86 w 193"/>
                <a:gd name="T17" fmla="*/ 73 h 161"/>
                <a:gd name="T18" fmla="*/ 109 w 193"/>
                <a:gd name="T19" fmla="*/ 54 h 161"/>
                <a:gd name="T20" fmla="*/ 132 w 193"/>
                <a:gd name="T21" fmla="*/ 34 h 161"/>
                <a:gd name="T22" fmla="*/ 155 w 193"/>
                <a:gd name="T23" fmla="*/ 15 h 161"/>
                <a:gd name="T24" fmla="*/ 178 w 193"/>
                <a:gd name="T25" fmla="*/ 0 h 161"/>
                <a:gd name="T26" fmla="*/ 193 w 193"/>
                <a:gd name="T27" fmla="*/ 4 h 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161"/>
                <a:gd name="T44" fmla="*/ 193 w 193"/>
                <a:gd name="T45" fmla="*/ 161 h 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161">
                  <a:moveTo>
                    <a:pt x="193" y="4"/>
                  </a:moveTo>
                  <a:lnTo>
                    <a:pt x="155" y="44"/>
                  </a:lnTo>
                  <a:lnTo>
                    <a:pt x="115" y="82"/>
                  </a:lnTo>
                  <a:lnTo>
                    <a:pt x="71" y="121"/>
                  </a:lnTo>
                  <a:lnTo>
                    <a:pt x="30" y="161"/>
                  </a:lnTo>
                  <a:lnTo>
                    <a:pt x="15" y="155"/>
                  </a:lnTo>
                  <a:lnTo>
                    <a:pt x="0" y="152"/>
                  </a:lnTo>
                  <a:lnTo>
                    <a:pt x="42" y="113"/>
                  </a:lnTo>
                  <a:lnTo>
                    <a:pt x="86" y="73"/>
                  </a:lnTo>
                  <a:lnTo>
                    <a:pt x="109" y="54"/>
                  </a:lnTo>
                  <a:lnTo>
                    <a:pt x="132" y="34"/>
                  </a:lnTo>
                  <a:lnTo>
                    <a:pt x="155" y="15"/>
                  </a:lnTo>
                  <a:lnTo>
                    <a:pt x="178" y="0"/>
                  </a:lnTo>
                  <a:lnTo>
                    <a:pt x="193" y="4"/>
                  </a:lnTo>
                  <a:close/>
                </a:path>
              </a:pathLst>
            </a:custGeom>
            <a:solidFill>
              <a:srgbClr val="FFFFFF"/>
            </a:solidFill>
            <a:ln w="9525">
              <a:noFill/>
              <a:round/>
              <a:headEnd/>
              <a:tailEnd/>
            </a:ln>
          </p:spPr>
          <p:txBody>
            <a:bodyPr/>
            <a:lstStyle/>
            <a:p>
              <a:endParaRPr lang="en-US"/>
            </a:p>
          </p:txBody>
        </p:sp>
        <p:sp>
          <p:nvSpPr>
            <p:cNvPr id="168974" name="Freeform 13"/>
            <p:cNvSpPr>
              <a:spLocks/>
            </p:cNvSpPr>
            <p:nvPr/>
          </p:nvSpPr>
          <p:spPr bwMode="auto">
            <a:xfrm>
              <a:off x="2904" y="2726"/>
              <a:ext cx="169" cy="163"/>
            </a:xfrm>
            <a:custGeom>
              <a:avLst/>
              <a:gdLst>
                <a:gd name="T0" fmla="*/ 169 w 169"/>
                <a:gd name="T1" fmla="*/ 6 h 163"/>
                <a:gd name="T2" fmla="*/ 156 w 169"/>
                <a:gd name="T3" fmla="*/ 25 h 163"/>
                <a:gd name="T4" fmla="*/ 139 w 169"/>
                <a:gd name="T5" fmla="*/ 45 h 163"/>
                <a:gd name="T6" fmla="*/ 121 w 169"/>
                <a:gd name="T7" fmla="*/ 64 h 163"/>
                <a:gd name="T8" fmla="*/ 102 w 169"/>
                <a:gd name="T9" fmla="*/ 83 h 163"/>
                <a:gd name="T10" fmla="*/ 64 w 169"/>
                <a:gd name="T11" fmla="*/ 121 h 163"/>
                <a:gd name="T12" fmla="*/ 31 w 169"/>
                <a:gd name="T13" fmla="*/ 162 h 163"/>
                <a:gd name="T14" fmla="*/ 25 w 169"/>
                <a:gd name="T15" fmla="*/ 163 h 163"/>
                <a:gd name="T16" fmla="*/ 18 w 169"/>
                <a:gd name="T17" fmla="*/ 162 h 163"/>
                <a:gd name="T18" fmla="*/ 10 w 169"/>
                <a:gd name="T19" fmla="*/ 158 h 163"/>
                <a:gd name="T20" fmla="*/ 0 w 169"/>
                <a:gd name="T21" fmla="*/ 156 h 163"/>
                <a:gd name="T22" fmla="*/ 0 w 169"/>
                <a:gd name="T23" fmla="*/ 150 h 163"/>
                <a:gd name="T24" fmla="*/ 4 w 169"/>
                <a:gd name="T25" fmla="*/ 144 h 163"/>
                <a:gd name="T26" fmla="*/ 8 w 169"/>
                <a:gd name="T27" fmla="*/ 140 h 163"/>
                <a:gd name="T28" fmla="*/ 14 w 169"/>
                <a:gd name="T29" fmla="*/ 137 h 163"/>
                <a:gd name="T30" fmla="*/ 25 w 169"/>
                <a:gd name="T31" fmla="*/ 127 h 163"/>
                <a:gd name="T32" fmla="*/ 35 w 169"/>
                <a:gd name="T33" fmla="*/ 117 h 163"/>
                <a:gd name="T34" fmla="*/ 64 w 169"/>
                <a:gd name="T35" fmla="*/ 91 h 163"/>
                <a:gd name="T36" fmla="*/ 98 w 169"/>
                <a:gd name="T37" fmla="*/ 64 h 163"/>
                <a:gd name="T38" fmla="*/ 116 w 169"/>
                <a:gd name="T39" fmla="*/ 48 h 163"/>
                <a:gd name="T40" fmla="*/ 131 w 169"/>
                <a:gd name="T41" fmla="*/ 33 h 163"/>
                <a:gd name="T42" fmla="*/ 146 w 169"/>
                <a:gd name="T43" fmla="*/ 18 h 163"/>
                <a:gd name="T44" fmla="*/ 160 w 169"/>
                <a:gd name="T45" fmla="*/ 0 h 163"/>
                <a:gd name="T46" fmla="*/ 166 w 169"/>
                <a:gd name="T47" fmla="*/ 2 h 163"/>
                <a:gd name="T48" fmla="*/ 169 w 169"/>
                <a:gd name="T49" fmla="*/ 6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9"/>
                <a:gd name="T76" fmla="*/ 0 h 163"/>
                <a:gd name="T77" fmla="*/ 169 w 169"/>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9" h="163">
                  <a:moveTo>
                    <a:pt x="169" y="6"/>
                  </a:moveTo>
                  <a:lnTo>
                    <a:pt x="156" y="25"/>
                  </a:lnTo>
                  <a:lnTo>
                    <a:pt x="139" y="45"/>
                  </a:lnTo>
                  <a:lnTo>
                    <a:pt x="121" y="64"/>
                  </a:lnTo>
                  <a:lnTo>
                    <a:pt x="102" y="83"/>
                  </a:lnTo>
                  <a:lnTo>
                    <a:pt x="64" y="121"/>
                  </a:lnTo>
                  <a:lnTo>
                    <a:pt x="31" y="162"/>
                  </a:lnTo>
                  <a:lnTo>
                    <a:pt x="25" y="163"/>
                  </a:lnTo>
                  <a:lnTo>
                    <a:pt x="18" y="162"/>
                  </a:lnTo>
                  <a:lnTo>
                    <a:pt x="10" y="158"/>
                  </a:lnTo>
                  <a:lnTo>
                    <a:pt x="0" y="156"/>
                  </a:lnTo>
                  <a:lnTo>
                    <a:pt x="0" y="150"/>
                  </a:lnTo>
                  <a:lnTo>
                    <a:pt x="4" y="144"/>
                  </a:lnTo>
                  <a:lnTo>
                    <a:pt x="8" y="140"/>
                  </a:lnTo>
                  <a:lnTo>
                    <a:pt x="14" y="137"/>
                  </a:lnTo>
                  <a:lnTo>
                    <a:pt x="25" y="127"/>
                  </a:lnTo>
                  <a:lnTo>
                    <a:pt x="35" y="117"/>
                  </a:lnTo>
                  <a:lnTo>
                    <a:pt x="64" y="91"/>
                  </a:lnTo>
                  <a:lnTo>
                    <a:pt x="98" y="64"/>
                  </a:lnTo>
                  <a:lnTo>
                    <a:pt x="116" y="48"/>
                  </a:lnTo>
                  <a:lnTo>
                    <a:pt x="131" y="33"/>
                  </a:lnTo>
                  <a:lnTo>
                    <a:pt x="146" y="18"/>
                  </a:lnTo>
                  <a:lnTo>
                    <a:pt x="160" y="0"/>
                  </a:lnTo>
                  <a:lnTo>
                    <a:pt x="166" y="2"/>
                  </a:lnTo>
                  <a:lnTo>
                    <a:pt x="169" y="6"/>
                  </a:lnTo>
                  <a:close/>
                </a:path>
              </a:pathLst>
            </a:custGeom>
            <a:solidFill>
              <a:srgbClr val="FFFFFF"/>
            </a:solidFill>
            <a:ln w="9525">
              <a:noFill/>
              <a:round/>
              <a:headEnd/>
              <a:tailEnd/>
            </a:ln>
          </p:spPr>
          <p:txBody>
            <a:bodyPr/>
            <a:lstStyle/>
            <a:p>
              <a:endParaRPr lang="en-US"/>
            </a:p>
          </p:txBody>
        </p:sp>
        <p:sp>
          <p:nvSpPr>
            <p:cNvPr id="168975" name="Freeform 14"/>
            <p:cNvSpPr>
              <a:spLocks/>
            </p:cNvSpPr>
            <p:nvPr/>
          </p:nvSpPr>
          <p:spPr bwMode="auto">
            <a:xfrm>
              <a:off x="2636" y="2736"/>
              <a:ext cx="144" cy="113"/>
            </a:xfrm>
            <a:custGeom>
              <a:avLst/>
              <a:gdLst>
                <a:gd name="T0" fmla="*/ 25 w 144"/>
                <a:gd name="T1" fmla="*/ 98 h 113"/>
                <a:gd name="T2" fmla="*/ 29 w 144"/>
                <a:gd name="T3" fmla="*/ 104 h 113"/>
                <a:gd name="T4" fmla="*/ 144 w 144"/>
                <a:gd name="T5" fmla="*/ 4 h 113"/>
                <a:gd name="T6" fmla="*/ 121 w 144"/>
                <a:gd name="T7" fmla="*/ 25 h 113"/>
                <a:gd name="T8" fmla="*/ 96 w 144"/>
                <a:gd name="T9" fmla="*/ 52 h 113"/>
                <a:gd name="T10" fmla="*/ 84 w 144"/>
                <a:gd name="T11" fmla="*/ 65 h 113"/>
                <a:gd name="T12" fmla="*/ 73 w 144"/>
                <a:gd name="T13" fmla="*/ 79 h 113"/>
                <a:gd name="T14" fmla="*/ 65 w 144"/>
                <a:gd name="T15" fmla="*/ 94 h 113"/>
                <a:gd name="T16" fmla="*/ 59 w 144"/>
                <a:gd name="T17" fmla="*/ 111 h 113"/>
                <a:gd name="T18" fmla="*/ 0 w 144"/>
                <a:gd name="T19" fmla="*/ 113 h 113"/>
                <a:gd name="T20" fmla="*/ 8 w 144"/>
                <a:gd name="T21" fmla="*/ 96 h 113"/>
                <a:gd name="T22" fmla="*/ 19 w 144"/>
                <a:gd name="T23" fmla="*/ 79 h 113"/>
                <a:gd name="T24" fmla="*/ 32 w 144"/>
                <a:gd name="T25" fmla="*/ 63 h 113"/>
                <a:gd name="T26" fmla="*/ 48 w 144"/>
                <a:gd name="T27" fmla="*/ 48 h 113"/>
                <a:gd name="T28" fmla="*/ 63 w 144"/>
                <a:gd name="T29" fmla="*/ 33 h 113"/>
                <a:gd name="T30" fmla="*/ 82 w 144"/>
                <a:gd name="T31" fmla="*/ 21 h 113"/>
                <a:gd name="T32" fmla="*/ 100 w 144"/>
                <a:gd name="T33" fmla="*/ 10 h 113"/>
                <a:gd name="T34" fmla="*/ 117 w 144"/>
                <a:gd name="T35" fmla="*/ 0 h 113"/>
                <a:gd name="T36" fmla="*/ 92 w 144"/>
                <a:gd name="T37" fmla="*/ 23 h 113"/>
                <a:gd name="T38" fmla="*/ 65 w 144"/>
                <a:gd name="T39" fmla="*/ 48 h 113"/>
                <a:gd name="T40" fmla="*/ 54 w 144"/>
                <a:gd name="T41" fmla="*/ 59 h 113"/>
                <a:gd name="T42" fmla="*/ 42 w 144"/>
                <a:gd name="T43" fmla="*/ 73 h 113"/>
                <a:gd name="T44" fmla="*/ 32 w 144"/>
                <a:gd name="T45" fmla="*/ 84 h 113"/>
                <a:gd name="T46" fmla="*/ 25 w 144"/>
                <a:gd name="T47" fmla="*/ 98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13"/>
                <a:gd name="T74" fmla="*/ 144 w 144"/>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13">
                  <a:moveTo>
                    <a:pt x="25" y="98"/>
                  </a:moveTo>
                  <a:lnTo>
                    <a:pt x="29" y="104"/>
                  </a:lnTo>
                  <a:lnTo>
                    <a:pt x="144" y="4"/>
                  </a:lnTo>
                  <a:lnTo>
                    <a:pt x="121" y="25"/>
                  </a:lnTo>
                  <a:lnTo>
                    <a:pt x="96" y="52"/>
                  </a:lnTo>
                  <a:lnTo>
                    <a:pt x="84" y="65"/>
                  </a:lnTo>
                  <a:lnTo>
                    <a:pt x="73" y="79"/>
                  </a:lnTo>
                  <a:lnTo>
                    <a:pt x="65" y="94"/>
                  </a:lnTo>
                  <a:lnTo>
                    <a:pt x="59" y="111"/>
                  </a:lnTo>
                  <a:lnTo>
                    <a:pt x="0" y="113"/>
                  </a:lnTo>
                  <a:lnTo>
                    <a:pt x="8" y="96"/>
                  </a:lnTo>
                  <a:lnTo>
                    <a:pt x="19" y="79"/>
                  </a:lnTo>
                  <a:lnTo>
                    <a:pt x="32" y="63"/>
                  </a:lnTo>
                  <a:lnTo>
                    <a:pt x="48" y="48"/>
                  </a:lnTo>
                  <a:lnTo>
                    <a:pt x="63" y="33"/>
                  </a:lnTo>
                  <a:lnTo>
                    <a:pt x="82" y="21"/>
                  </a:lnTo>
                  <a:lnTo>
                    <a:pt x="100" y="10"/>
                  </a:lnTo>
                  <a:lnTo>
                    <a:pt x="117" y="0"/>
                  </a:lnTo>
                  <a:lnTo>
                    <a:pt x="92" y="23"/>
                  </a:lnTo>
                  <a:lnTo>
                    <a:pt x="65" y="48"/>
                  </a:lnTo>
                  <a:lnTo>
                    <a:pt x="54" y="59"/>
                  </a:lnTo>
                  <a:lnTo>
                    <a:pt x="42" y="73"/>
                  </a:lnTo>
                  <a:lnTo>
                    <a:pt x="32" y="84"/>
                  </a:lnTo>
                  <a:lnTo>
                    <a:pt x="25" y="98"/>
                  </a:lnTo>
                  <a:close/>
                </a:path>
              </a:pathLst>
            </a:custGeom>
            <a:solidFill>
              <a:srgbClr val="FFFFFF"/>
            </a:solidFill>
            <a:ln w="9525">
              <a:noFill/>
              <a:round/>
              <a:headEnd/>
              <a:tailEnd/>
            </a:ln>
          </p:spPr>
          <p:txBody>
            <a:bodyPr/>
            <a:lstStyle/>
            <a:p>
              <a:endParaRPr lang="en-US"/>
            </a:p>
          </p:txBody>
        </p:sp>
        <p:sp>
          <p:nvSpPr>
            <p:cNvPr id="168976" name="Freeform 15"/>
            <p:cNvSpPr>
              <a:spLocks/>
            </p:cNvSpPr>
            <p:nvPr/>
          </p:nvSpPr>
          <p:spPr bwMode="auto">
            <a:xfrm>
              <a:off x="2951" y="2744"/>
              <a:ext cx="143" cy="159"/>
            </a:xfrm>
            <a:custGeom>
              <a:avLst/>
              <a:gdLst>
                <a:gd name="T0" fmla="*/ 143 w 143"/>
                <a:gd name="T1" fmla="*/ 3 h 159"/>
                <a:gd name="T2" fmla="*/ 128 w 143"/>
                <a:gd name="T3" fmla="*/ 25 h 159"/>
                <a:gd name="T4" fmla="*/ 111 w 143"/>
                <a:gd name="T5" fmla="*/ 44 h 159"/>
                <a:gd name="T6" fmla="*/ 94 w 143"/>
                <a:gd name="T7" fmla="*/ 63 h 159"/>
                <a:gd name="T8" fmla="*/ 74 w 143"/>
                <a:gd name="T9" fmla="*/ 80 h 159"/>
                <a:gd name="T10" fmla="*/ 57 w 143"/>
                <a:gd name="T11" fmla="*/ 97 h 159"/>
                <a:gd name="T12" fmla="*/ 40 w 143"/>
                <a:gd name="T13" fmla="*/ 117 h 159"/>
                <a:gd name="T14" fmla="*/ 24 w 143"/>
                <a:gd name="T15" fmla="*/ 138 h 159"/>
                <a:gd name="T16" fmla="*/ 11 w 143"/>
                <a:gd name="T17" fmla="*/ 159 h 159"/>
                <a:gd name="T18" fmla="*/ 0 w 143"/>
                <a:gd name="T19" fmla="*/ 153 h 159"/>
                <a:gd name="T20" fmla="*/ 13 w 143"/>
                <a:gd name="T21" fmla="*/ 134 h 159"/>
                <a:gd name="T22" fmla="*/ 30 w 143"/>
                <a:gd name="T23" fmla="*/ 115 h 159"/>
                <a:gd name="T24" fmla="*/ 49 w 143"/>
                <a:gd name="T25" fmla="*/ 96 h 159"/>
                <a:gd name="T26" fmla="*/ 69 w 143"/>
                <a:gd name="T27" fmla="*/ 76 h 159"/>
                <a:gd name="T28" fmla="*/ 107 w 143"/>
                <a:gd name="T29" fmla="*/ 38 h 159"/>
                <a:gd name="T30" fmla="*/ 140 w 143"/>
                <a:gd name="T31" fmla="*/ 0 h 159"/>
                <a:gd name="T32" fmla="*/ 143 w 143"/>
                <a:gd name="T33" fmla="*/ 3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
                <a:gd name="T52" fmla="*/ 0 h 159"/>
                <a:gd name="T53" fmla="*/ 143 w 143"/>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 h="159">
                  <a:moveTo>
                    <a:pt x="143" y="3"/>
                  </a:moveTo>
                  <a:lnTo>
                    <a:pt x="128" y="25"/>
                  </a:lnTo>
                  <a:lnTo>
                    <a:pt x="111" y="44"/>
                  </a:lnTo>
                  <a:lnTo>
                    <a:pt x="94" y="63"/>
                  </a:lnTo>
                  <a:lnTo>
                    <a:pt x="74" y="80"/>
                  </a:lnTo>
                  <a:lnTo>
                    <a:pt x="57" y="97"/>
                  </a:lnTo>
                  <a:lnTo>
                    <a:pt x="40" y="117"/>
                  </a:lnTo>
                  <a:lnTo>
                    <a:pt x="24" y="138"/>
                  </a:lnTo>
                  <a:lnTo>
                    <a:pt x="11" y="159"/>
                  </a:lnTo>
                  <a:lnTo>
                    <a:pt x="0" y="153"/>
                  </a:lnTo>
                  <a:lnTo>
                    <a:pt x="13" y="134"/>
                  </a:lnTo>
                  <a:lnTo>
                    <a:pt x="30" y="115"/>
                  </a:lnTo>
                  <a:lnTo>
                    <a:pt x="49" y="96"/>
                  </a:lnTo>
                  <a:lnTo>
                    <a:pt x="69" y="76"/>
                  </a:lnTo>
                  <a:lnTo>
                    <a:pt x="107" y="38"/>
                  </a:lnTo>
                  <a:lnTo>
                    <a:pt x="140" y="0"/>
                  </a:lnTo>
                  <a:lnTo>
                    <a:pt x="143" y="3"/>
                  </a:lnTo>
                  <a:close/>
                </a:path>
              </a:pathLst>
            </a:custGeom>
            <a:solidFill>
              <a:srgbClr val="FFFFFF"/>
            </a:solidFill>
            <a:ln w="9525">
              <a:noFill/>
              <a:round/>
              <a:headEnd/>
              <a:tailEnd/>
            </a:ln>
          </p:spPr>
          <p:txBody>
            <a:bodyPr/>
            <a:lstStyle/>
            <a:p>
              <a:endParaRPr lang="en-US"/>
            </a:p>
          </p:txBody>
        </p:sp>
        <p:sp>
          <p:nvSpPr>
            <p:cNvPr id="168977" name="Freeform 16"/>
            <p:cNvSpPr>
              <a:spLocks/>
            </p:cNvSpPr>
            <p:nvPr/>
          </p:nvSpPr>
          <p:spPr bwMode="auto">
            <a:xfrm>
              <a:off x="2985" y="2772"/>
              <a:ext cx="115" cy="119"/>
            </a:xfrm>
            <a:custGeom>
              <a:avLst/>
              <a:gdLst>
                <a:gd name="T0" fmla="*/ 0 w 115"/>
                <a:gd name="T1" fmla="*/ 119 h 119"/>
                <a:gd name="T2" fmla="*/ 115 w 115"/>
                <a:gd name="T3" fmla="*/ 0 h 119"/>
                <a:gd name="T4" fmla="*/ 108 w 115"/>
                <a:gd name="T5" fmla="*/ 20 h 119"/>
                <a:gd name="T6" fmla="*/ 96 w 115"/>
                <a:gd name="T7" fmla="*/ 37 h 119"/>
                <a:gd name="T8" fmla="*/ 83 w 115"/>
                <a:gd name="T9" fmla="*/ 54 h 119"/>
                <a:gd name="T10" fmla="*/ 69 w 115"/>
                <a:gd name="T11" fmla="*/ 69 h 119"/>
                <a:gd name="T12" fmla="*/ 52 w 115"/>
                <a:gd name="T13" fmla="*/ 83 h 119"/>
                <a:gd name="T14" fmla="*/ 37 w 115"/>
                <a:gd name="T15" fmla="*/ 96 h 119"/>
                <a:gd name="T16" fmla="*/ 19 w 115"/>
                <a:gd name="T17" fmla="*/ 110 h 119"/>
                <a:gd name="T18" fmla="*/ 0 w 115"/>
                <a:gd name="T19" fmla="*/ 119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19"/>
                <a:gd name="T32" fmla="*/ 115 w 115"/>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19">
                  <a:moveTo>
                    <a:pt x="0" y="119"/>
                  </a:moveTo>
                  <a:lnTo>
                    <a:pt x="115" y="0"/>
                  </a:lnTo>
                  <a:lnTo>
                    <a:pt x="108" y="20"/>
                  </a:lnTo>
                  <a:lnTo>
                    <a:pt x="96" y="37"/>
                  </a:lnTo>
                  <a:lnTo>
                    <a:pt x="83" y="54"/>
                  </a:lnTo>
                  <a:lnTo>
                    <a:pt x="69" y="69"/>
                  </a:lnTo>
                  <a:lnTo>
                    <a:pt x="52" y="83"/>
                  </a:lnTo>
                  <a:lnTo>
                    <a:pt x="37" y="96"/>
                  </a:lnTo>
                  <a:lnTo>
                    <a:pt x="19" y="110"/>
                  </a:lnTo>
                  <a:lnTo>
                    <a:pt x="0" y="119"/>
                  </a:lnTo>
                  <a:close/>
                </a:path>
              </a:pathLst>
            </a:custGeom>
            <a:solidFill>
              <a:srgbClr val="FFFFFF"/>
            </a:solidFill>
            <a:ln w="9525">
              <a:noFill/>
              <a:round/>
              <a:headEnd/>
              <a:tailEnd/>
            </a:ln>
          </p:spPr>
          <p:txBody>
            <a:bodyPr/>
            <a:lstStyle/>
            <a:p>
              <a:endParaRPr lang="en-US"/>
            </a:p>
          </p:txBody>
        </p:sp>
        <p:sp>
          <p:nvSpPr>
            <p:cNvPr id="168978" name="Freeform 17"/>
            <p:cNvSpPr>
              <a:spLocks/>
            </p:cNvSpPr>
            <p:nvPr/>
          </p:nvSpPr>
          <p:spPr bwMode="auto">
            <a:xfrm>
              <a:off x="2548" y="2843"/>
              <a:ext cx="94" cy="338"/>
            </a:xfrm>
            <a:custGeom>
              <a:avLst/>
              <a:gdLst>
                <a:gd name="T0" fmla="*/ 36 w 94"/>
                <a:gd name="T1" fmla="*/ 94 h 338"/>
                <a:gd name="T2" fmla="*/ 34 w 94"/>
                <a:gd name="T3" fmla="*/ 110 h 338"/>
                <a:gd name="T4" fmla="*/ 34 w 94"/>
                <a:gd name="T5" fmla="*/ 125 h 338"/>
                <a:gd name="T6" fmla="*/ 34 w 94"/>
                <a:gd name="T7" fmla="*/ 142 h 338"/>
                <a:gd name="T8" fmla="*/ 36 w 94"/>
                <a:gd name="T9" fmla="*/ 158 h 338"/>
                <a:gd name="T10" fmla="*/ 42 w 94"/>
                <a:gd name="T11" fmla="*/ 188 h 338"/>
                <a:gd name="T12" fmla="*/ 49 w 94"/>
                <a:gd name="T13" fmla="*/ 219 h 338"/>
                <a:gd name="T14" fmla="*/ 71 w 94"/>
                <a:gd name="T15" fmla="*/ 280 h 338"/>
                <a:gd name="T16" fmla="*/ 94 w 94"/>
                <a:gd name="T17" fmla="*/ 338 h 338"/>
                <a:gd name="T18" fmla="*/ 76 w 94"/>
                <a:gd name="T19" fmla="*/ 334 h 338"/>
                <a:gd name="T20" fmla="*/ 57 w 94"/>
                <a:gd name="T21" fmla="*/ 330 h 338"/>
                <a:gd name="T22" fmla="*/ 48 w 94"/>
                <a:gd name="T23" fmla="*/ 330 h 338"/>
                <a:gd name="T24" fmla="*/ 40 w 94"/>
                <a:gd name="T25" fmla="*/ 328 h 338"/>
                <a:gd name="T26" fmla="*/ 30 w 94"/>
                <a:gd name="T27" fmla="*/ 325 h 338"/>
                <a:gd name="T28" fmla="*/ 23 w 94"/>
                <a:gd name="T29" fmla="*/ 321 h 338"/>
                <a:gd name="T30" fmla="*/ 17 w 94"/>
                <a:gd name="T31" fmla="*/ 279 h 338"/>
                <a:gd name="T32" fmla="*/ 9 w 94"/>
                <a:gd name="T33" fmla="*/ 236 h 338"/>
                <a:gd name="T34" fmla="*/ 3 w 94"/>
                <a:gd name="T35" fmla="*/ 192 h 338"/>
                <a:gd name="T36" fmla="*/ 0 w 94"/>
                <a:gd name="T37" fmla="*/ 150 h 338"/>
                <a:gd name="T38" fmla="*/ 0 w 94"/>
                <a:gd name="T39" fmla="*/ 129 h 338"/>
                <a:gd name="T40" fmla="*/ 2 w 94"/>
                <a:gd name="T41" fmla="*/ 108 h 338"/>
                <a:gd name="T42" fmla="*/ 5 w 94"/>
                <a:gd name="T43" fmla="*/ 87 h 338"/>
                <a:gd name="T44" fmla="*/ 11 w 94"/>
                <a:gd name="T45" fmla="*/ 68 h 338"/>
                <a:gd name="T46" fmla="*/ 21 w 94"/>
                <a:gd name="T47" fmla="*/ 48 h 338"/>
                <a:gd name="T48" fmla="*/ 30 w 94"/>
                <a:gd name="T49" fmla="*/ 31 h 338"/>
                <a:gd name="T50" fmla="*/ 46 w 94"/>
                <a:gd name="T51" fmla="*/ 16 h 338"/>
                <a:gd name="T52" fmla="*/ 61 w 94"/>
                <a:gd name="T53" fmla="*/ 0 h 338"/>
                <a:gd name="T54" fmla="*/ 57 w 94"/>
                <a:gd name="T55" fmla="*/ 12 h 338"/>
                <a:gd name="T56" fmla="*/ 53 w 94"/>
                <a:gd name="T57" fmla="*/ 25 h 338"/>
                <a:gd name="T58" fmla="*/ 51 w 94"/>
                <a:gd name="T59" fmla="*/ 37 h 338"/>
                <a:gd name="T60" fmla="*/ 51 w 94"/>
                <a:gd name="T61" fmla="*/ 48 h 338"/>
                <a:gd name="T62" fmla="*/ 49 w 94"/>
                <a:gd name="T63" fmla="*/ 60 h 338"/>
                <a:gd name="T64" fmla="*/ 48 w 94"/>
                <a:gd name="T65" fmla="*/ 69 h 338"/>
                <a:gd name="T66" fmla="*/ 44 w 94"/>
                <a:gd name="T67" fmla="*/ 81 h 338"/>
                <a:gd name="T68" fmla="*/ 36 w 94"/>
                <a:gd name="T69" fmla="*/ 94 h 3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338"/>
                <a:gd name="T107" fmla="*/ 94 w 94"/>
                <a:gd name="T108" fmla="*/ 338 h 3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338">
                  <a:moveTo>
                    <a:pt x="36" y="94"/>
                  </a:moveTo>
                  <a:lnTo>
                    <a:pt x="34" y="110"/>
                  </a:lnTo>
                  <a:lnTo>
                    <a:pt x="34" y="125"/>
                  </a:lnTo>
                  <a:lnTo>
                    <a:pt x="34" y="142"/>
                  </a:lnTo>
                  <a:lnTo>
                    <a:pt x="36" y="158"/>
                  </a:lnTo>
                  <a:lnTo>
                    <a:pt x="42" y="188"/>
                  </a:lnTo>
                  <a:lnTo>
                    <a:pt x="49" y="219"/>
                  </a:lnTo>
                  <a:lnTo>
                    <a:pt x="71" y="280"/>
                  </a:lnTo>
                  <a:lnTo>
                    <a:pt x="94" y="338"/>
                  </a:lnTo>
                  <a:lnTo>
                    <a:pt x="76" y="334"/>
                  </a:lnTo>
                  <a:lnTo>
                    <a:pt x="57" y="330"/>
                  </a:lnTo>
                  <a:lnTo>
                    <a:pt x="48" y="330"/>
                  </a:lnTo>
                  <a:lnTo>
                    <a:pt x="40" y="328"/>
                  </a:lnTo>
                  <a:lnTo>
                    <a:pt x="30" y="325"/>
                  </a:lnTo>
                  <a:lnTo>
                    <a:pt x="23" y="321"/>
                  </a:lnTo>
                  <a:lnTo>
                    <a:pt x="17" y="279"/>
                  </a:lnTo>
                  <a:lnTo>
                    <a:pt x="9" y="236"/>
                  </a:lnTo>
                  <a:lnTo>
                    <a:pt x="3" y="192"/>
                  </a:lnTo>
                  <a:lnTo>
                    <a:pt x="0" y="150"/>
                  </a:lnTo>
                  <a:lnTo>
                    <a:pt x="0" y="129"/>
                  </a:lnTo>
                  <a:lnTo>
                    <a:pt x="2" y="108"/>
                  </a:lnTo>
                  <a:lnTo>
                    <a:pt x="5" y="87"/>
                  </a:lnTo>
                  <a:lnTo>
                    <a:pt x="11" y="68"/>
                  </a:lnTo>
                  <a:lnTo>
                    <a:pt x="21" y="48"/>
                  </a:lnTo>
                  <a:lnTo>
                    <a:pt x="30" y="31"/>
                  </a:lnTo>
                  <a:lnTo>
                    <a:pt x="46" y="16"/>
                  </a:lnTo>
                  <a:lnTo>
                    <a:pt x="61" y="0"/>
                  </a:lnTo>
                  <a:lnTo>
                    <a:pt x="57" y="12"/>
                  </a:lnTo>
                  <a:lnTo>
                    <a:pt x="53" y="25"/>
                  </a:lnTo>
                  <a:lnTo>
                    <a:pt x="51" y="37"/>
                  </a:lnTo>
                  <a:lnTo>
                    <a:pt x="51" y="48"/>
                  </a:lnTo>
                  <a:lnTo>
                    <a:pt x="49" y="60"/>
                  </a:lnTo>
                  <a:lnTo>
                    <a:pt x="48" y="69"/>
                  </a:lnTo>
                  <a:lnTo>
                    <a:pt x="44" y="81"/>
                  </a:lnTo>
                  <a:lnTo>
                    <a:pt x="36" y="94"/>
                  </a:lnTo>
                  <a:close/>
                </a:path>
              </a:pathLst>
            </a:custGeom>
            <a:solidFill>
              <a:srgbClr val="FFFFFF"/>
            </a:solidFill>
            <a:ln w="9525">
              <a:noFill/>
              <a:round/>
              <a:headEnd/>
              <a:tailEnd/>
            </a:ln>
          </p:spPr>
          <p:txBody>
            <a:bodyPr/>
            <a:lstStyle/>
            <a:p>
              <a:endParaRPr lang="en-US"/>
            </a:p>
          </p:txBody>
        </p:sp>
        <p:sp>
          <p:nvSpPr>
            <p:cNvPr id="168979" name="Freeform 18"/>
            <p:cNvSpPr>
              <a:spLocks/>
            </p:cNvSpPr>
            <p:nvPr/>
          </p:nvSpPr>
          <p:spPr bwMode="auto">
            <a:xfrm>
              <a:off x="807" y="2874"/>
              <a:ext cx="1633" cy="317"/>
            </a:xfrm>
            <a:custGeom>
              <a:avLst/>
              <a:gdLst>
                <a:gd name="T0" fmla="*/ 1599 w 1633"/>
                <a:gd name="T1" fmla="*/ 69 h 317"/>
                <a:gd name="T2" fmla="*/ 1524 w 1633"/>
                <a:gd name="T3" fmla="*/ 109 h 317"/>
                <a:gd name="T4" fmla="*/ 1445 w 1633"/>
                <a:gd name="T5" fmla="*/ 144 h 317"/>
                <a:gd name="T6" fmla="*/ 1365 w 1633"/>
                <a:gd name="T7" fmla="*/ 171 h 317"/>
                <a:gd name="T8" fmla="*/ 1240 w 1633"/>
                <a:gd name="T9" fmla="*/ 205 h 317"/>
                <a:gd name="T10" fmla="*/ 1115 w 1633"/>
                <a:gd name="T11" fmla="*/ 240 h 317"/>
                <a:gd name="T12" fmla="*/ 1034 w 1633"/>
                <a:gd name="T13" fmla="*/ 265 h 317"/>
                <a:gd name="T14" fmla="*/ 969 w 1633"/>
                <a:gd name="T15" fmla="*/ 288 h 317"/>
                <a:gd name="T16" fmla="*/ 916 w 1633"/>
                <a:gd name="T17" fmla="*/ 301 h 317"/>
                <a:gd name="T18" fmla="*/ 833 w 1633"/>
                <a:gd name="T19" fmla="*/ 313 h 317"/>
                <a:gd name="T20" fmla="*/ 722 w 1633"/>
                <a:gd name="T21" fmla="*/ 317 h 317"/>
                <a:gd name="T22" fmla="*/ 610 w 1633"/>
                <a:gd name="T23" fmla="*/ 309 h 317"/>
                <a:gd name="T24" fmla="*/ 497 w 1633"/>
                <a:gd name="T25" fmla="*/ 294 h 317"/>
                <a:gd name="T26" fmla="*/ 386 w 1633"/>
                <a:gd name="T27" fmla="*/ 271 h 317"/>
                <a:gd name="T28" fmla="*/ 221 w 1633"/>
                <a:gd name="T29" fmla="*/ 232 h 317"/>
                <a:gd name="T30" fmla="*/ 0 w 1633"/>
                <a:gd name="T31" fmla="*/ 173 h 317"/>
                <a:gd name="T32" fmla="*/ 90 w 1633"/>
                <a:gd name="T33" fmla="*/ 127 h 317"/>
                <a:gd name="T34" fmla="*/ 136 w 1633"/>
                <a:gd name="T35" fmla="*/ 108 h 317"/>
                <a:gd name="T36" fmla="*/ 183 w 1633"/>
                <a:gd name="T37" fmla="*/ 92 h 317"/>
                <a:gd name="T38" fmla="*/ 184 w 1633"/>
                <a:gd name="T39" fmla="*/ 121 h 317"/>
                <a:gd name="T40" fmla="*/ 192 w 1633"/>
                <a:gd name="T41" fmla="*/ 146 h 317"/>
                <a:gd name="T42" fmla="*/ 236 w 1633"/>
                <a:gd name="T43" fmla="*/ 169 h 317"/>
                <a:gd name="T44" fmla="*/ 282 w 1633"/>
                <a:gd name="T45" fmla="*/ 184 h 317"/>
                <a:gd name="T46" fmla="*/ 326 w 1633"/>
                <a:gd name="T47" fmla="*/ 194 h 317"/>
                <a:gd name="T48" fmla="*/ 372 w 1633"/>
                <a:gd name="T49" fmla="*/ 200 h 317"/>
                <a:gd name="T50" fmla="*/ 467 w 1633"/>
                <a:gd name="T51" fmla="*/ 203 h 317"/>
                <a:gd name="T52" fmla="*/ 562 w 1633"/>
                <a:gd name="T53" fmla="*/ 209 h 317"/>
                <a:gd name="T54" fmla="*/ 670 w 1633"/>
                <a:gd name="T55" fmla="*/ 205 h 317"/>
                <a:gd name="T56" fmla="*/ 724 w 1633"/>
                <a:gd name="T57" fmla="*/ 207 h 317"/>
                <a:gd name="T58" fmla="*/ 779 w 1633"/>
                <a:gd name="T59" fmla="*/ 215 h 317"/>
                <a:gd name="T60" fmla="*/ 783 w 1633"/>
                <a:gd name="T61" fmla="*/ 225 h 317"/>
                <a:gd name="T62" fmla="*/ 789 w 1633"/>
                <a:gd name="T63" fmla="*/ 221 h 317"/>
                <a:gd name="T64" fmla="*/ 798 w 1633"/>
                <a:gd name="T65" fmla="*/ 217 h 317"/>
                <a:gd name="T66" fmla="*/ 808 w 1633"/>
                <a:gd name="T67" fmla="*/ 217 h 317"/>
                <a:gd name="T68" fmla="*/ 900 w 1633"/>
                <a:gd name="T69" fmla="*/ 215 h 317"/>
                <a:gd name="T70" fmla="*/ 988 w 1633"/>
                <a:gd name="T71" fmla="*/ 203 h 317"/>
                <a:gd name="T72" fmla="*/ 1075 w 1633"/>
                <a:gd name="T73" fmla="*/ 182 h 317"/>
                <a:gd name="T74" fmla="*/ 1157 w 1633"/>
                <a:gd name="T75" fmla="*/ 155 h 317"/>
                <a:gd name="T76" fmla="*/ 1318 w 1633"/>
                <a:gd name="T77" fmla="*/ 90 h 317"/>
                <a:gd name="T78" fmla="*/ 1478 w 1633"/>
                <a:gd name="T79" fmla="*/ 23 h 317"/>
                <a:gd name="T80" fmla="*/ 1487 w 1633"/>
                <a:gd name="T81" fmla="*/ 8 h 317"/>
                <a:gd name="T82" fmla="*/ 1499 w 1633"/>
                <a:gd name="T83" fmla="*/ 0 h 317"/>
                <a:gd name="T84" fmla="*/ 1512 w 1633"/>
                <a:gd name="T85" fmla="*/ 0 h 317"/>
                <a:gd name="T86" fmla="*/ 1528 w 1633"/>
                <a:gd name="T87" fmla="*/ 4 h 317"/>
                <a:gd name="T88" fmla="*/ 1589 w 1633"/>
                <a:gd name="T89" fmla="*/ 27 h 3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3"/>
                <a:gd name="T136" fmla="*/ 0 h 317"/>
                <a:gd name="T137" fmla="*/ 1633 w 1633"/>
                <a:gd name="T138" fmla="*/ 317 h 3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3" h="317">
                  <a:moveTo>
                    <a:pt x="1633" y="44"/>
                  </a:moveTo>
                  <a:lnTo>
                    <a:pt x="1599" y="69"/>
                  </a:lnTo>
                  <a:lnTo>
                    <a:pt x="1562" y="90"/>
                  </a:lnTo>
                  <a:lnTo>
                    <a:pt x="1524" y="109"/>
                  </a:lnTo>
                  <a:lnTo>
                    <a:pt x="1485" y="129"/>
                  </a:lnTo>
                  <a:lnTo>
                    <a:pt x="1445" y="144"/>
                  </a:lnTo>
                  <a:lnTo>
                    <a:pt x="1405" y="157"/>
                  </a:lnTo>
                  <a:lnTo>
                    <a:pt x="1365" y="171"/>
                  </a:lnTo>
                  <a:lnTo>
                    <a:pt x="1324" y="182"/>
                  </a:lnTo>
                  <a:lnTo>
                    <a:pt x="1240" y="205"/>
                  </a:lnTo>
                  <a:lnTo>
                    <a:pt x="1157" y="226"/>
                  </a:lnTo>
                  <a:lnTo>
                    <a:pt x="1115" y="240"/>
                  </a:lnTo>
                  <a:lnTo>
                    <a:pt x="1075" y="251"/>
                  </a:lnTo>
                  <a:lnTo>
                    <a:pt x="1034" y="265"/>
                  </a:lnTo>
                  <a:lnTo>
                    <a:pt x="994" y="280"/>
                  </a:lnTo>
                  <a:lnTo>
                    <a:pt x="969" y="288"/>
                  </a:lnTo>
                  <a:lnTo>
                    <a:pt x="942" y="296"/>
                  </a:lnTo>
                  <a:lnTo>
                    <a:pt x="916" y="301"/>
                  </a:lnTo>
                  <a:lnTo>
                    <a:pt x="889" y="307"/>
                  </a:lnTo>
                  <a:lnTo>
                    <a:pt x="833" y="313"/>
                  </a:lnTo>
                  <a:lnTo>
                    <a:pt x="779" y="317"/>
                  </a:lnTo>
                  <a:lnTo>
                    <a:pt x="722" y="317"/>
                  </a:lnTo>
                  <a:lnTo>
                    <a:pt x="666" y="315"/>
                  </a:lnTo>
                  <a:lnTo>
                    <a:pt x="610" y="309"/>
                  </a:lnTo>
                  <a:lnTo>
                    <a:pt x="553" y="301"/>
                  </a:lnTo>
                  <a:lnTo>
                    <a:pt x="497" y="294"/>
                  </a:lnTo>
                  <a:lnTo>
                    <a:pt x="442" y="282"/>
                  </a:lnTo>
                  <a:lnTo>
                    <a:pt x="386" y="271"/>
                  </a:lnTo>
                  <a:lnTo>
                    <a:pt x="330" y="257"/>
                  </a:lnTo>
                  <a:lnTo>
                    <a:pt x="221" y="232"/>
                  </a:lnTo>
                  <a:lnTo>
                    <a:pt x="113" y="205"/>
                  </a:lnTo>
                  <a:lnTo>
                    <a:pt x="0" y="173"/>
                  </a:lnTo>
                  <a:lnTo>
                    <a:pt x="44" y="148"/>
                  </a:lnTo>
                  <a:lnTo>
                    <a:pt x="90" y="127"/>
                  </a:lnTo>
                  <a:lnTo>
                    <a:pt x="112" y="117"/>
                  </a:lnTo>
                  <a:lnTo>
                    <a:pt x="136" y="108"/>
                  </a:lnTo>
                  <a:lnTo>
                    <a:pt x="160" y="100"/>
                  </a:lnTo>
                  <a:lnTo>
                    <a:pt x="183" y="92"/>
                  </a:lnTo>
                  <a:lnTo>
                    <a:pt x="184" y="108"/>
                  </a:lnTo>
                  <a:lnTo>
                    <a:pt x="184" y="121"/>
                  </a:lnTo>
                  <a:lnTo>
                    <a:pt x="186" y="134"/>
                  </a:lnTo>
                  <a:lnTo>
                    <a:pt x="192" y="146"/>
                  </a:lnTo>
                  <a:lnTo>
                    <a:pt x="215" y="157"/>
                  </a:lnTo>
                  <a:lnTo>
                    <a:pt x="236" y="169"/>
                  </a:lnTo>
                  <a:lnTo>
                    <a:pt x="259" y="177"/>
                  </a:lnTo>
                  <a:lnTo>
                    <a:pt x="282" y="184"/>
                  </a:lnTo>
                  <a:lnTo>
                    <a:pt x="303" y="190"/>
                  </a:lnTo>
                  <a:lnTo>
                    <a:pt x="326" y="194"/>
                  </a:lnTo>
                  <a:lnTo>
                    <a:pt x="349" y="198"/>
                  </a:lnTo>
                  <a:lnTo>
                    <a:pt x="372" y="200"/>
                  </a:lnTo>
                  <a:lnTo>
                    <a:pt x="419" y="202"/>
                  </a:lnTo>
                  <a:lnTo>
                    <a:pt x="467" y="203"/>
                  </a:lnTo>
                  <a:lnTo>
                    <a:pt x="514" y="205"/>
                  </a:lnTo>
                  <a:lnTo>
                    <a:pt x="562" y="209"/>
                  </a:lnTo>
                  <a:lnTo>
                    <a:pt x="616" y="209"/>
                  </a:lnTo>
                  <a:lnTo>
                    <a:pt x="670" y="205"/>
                  </a:lnTo>
                  <a:lnTo>
                    <a:pt x="697" y="205"/>
                  </a:lnTo>
                  <a:lnTo>
                    <a:pt x="724" y="207"/>
                  </a:lnTo>
                  <a:lnTo>
                    <a:pt x="750" y="209"/>
                  </a:lnTo>
                  <a:lnTo>
                    <a:pt x="779" y="215"/>
                  </a:lnTo>
                  <a:lnTo>
                    <a:pt x="781" y="221"/>
                  </a:lnTo>
                  <a:lnTo>
                    <a:pt x="783" y="225"/>
                  </a:lnTo>
                  <a:lnTo>
                    <a:pt x="785" y="223"/>
                  </a:lnTo>
                  <a:lnTo>
                    <a:pt x="789" y="221"/>
                  </a:lnTo>
                  <a:lnTo>
                    <a:pt x="795" y="219"/>
                  </a:lnTo>
                  <a:lnTo>
                    <a:pt x="798" y="217"/>
                  </a:lnTo>
                  <a:lnTo>
                    <a:pt x="804" y="215"/>
                  </a:lnTo>
                  <a:lnTo>
                    <a:pt x="808" y="217"/>
                  </a:lnTo>
                  <a:lnTo>
                    <a:pt x="856" y="219"/>
                  </a:lnTo>
                  <a:lnTo>
                    <a:pt x="900" y="215"/>
                  </a:lnTo>
                  <a:lnTo>
                    <a:pt x="946" y="211"/>
                  </a:lnTo>
                  <a:lnTo>
                    <a:pt x="988" y="203"/>
                  </a:lnTo>
                  <a:lnTo>
                    <a:pt x="1033" y="194"/>
                  </a:lnTo>
                  <a:lnTo>
                    <a:pt x="1075" y="182"/>
                  </a:lnTo>
                  <a:lnTo>
                    <a:pt x="1117" y="171"/>
                  </a:lnTo>
                  <a:lnTo>
                    <a:pt x="1157" y="155"/>
                  </a:lnTo>
                  <a:lnTo>
                    <a:pt x="1238" y="125"/>
                  </a:lnTo>
                  <a:lnTo>
                    <a:pt x="1318" y="90"/>
                  </a:lnTo>
                  <a:lnTo>
                    <a:pt x="1399" y="56"/>
                  </a:lnTo>
                  <a:lnTo>
                    <a:pt x="1478" y="23"/>
                  </a:lnTo>
                  <a:lnTo>
                    <a:pt x="1483" y="14"/>
                  </a:lnTo>
                  <a:lnTo>
                    <a:pt x="1487" y="8"/>
                  </a:lnTo>
                  <a:lnTo>
                    <a:pt x="1493" y="4"/>
                  </a:lnTo>
                  <a:lnTo>
                    <a:pt x="1499" y="0"/>
                  </a:lnTo>
                  <a:lnTo>
                    <a:pt x="1505" y="0"/>
                  </a:lnTo>
                  <a:lnTo>
                    <a:pt x="1512" y="0"/>
                  </a:lnTo>
                  <a:lnTo>
                    <a:pt x="1520" y="2"/>
                  </a:lnTo>
                  <a:lnTo>
                    <a:pt x="1528" y="4"/>
                  </a:lnTo>
                  <a:lnTo>
                    <a:pt x="1560" y="17"/>
                  </a:lnTo>
                  <a:lnTo>
                    <a:pt x="1589" y="27"/>
                  </a:lnTo>
                  <a:lnTo>
                    <a:pt x="1633" y="44"/>
                  </a:lnTo>
                  <a:close/>
                </a:path>
              </a:pathLst>
            </a:custGeom>
            <a:solidFill>
              <a:srgbClr val="FFFFFF"/>
            </a:solidFill>
            <a:ln w="9525">
              <a:noFill/>
              <a:round/>
              <a:headEnd/>
              <a:tailEnd/>
            </a:ln>
          </p:spPr>
          <p:txBody>
            <a:bodyPr/>
            <a:lstStyle/>
            <a:p>
              <a:endParaRPr lang="en-US"/>
            </a:p>
          </p:txBody>
        </p:sp>
        <p:sp>
          <p:nvSpPr>
            <p:cNvPr id="168980" name="Freeform 19"/>
            <p:cNvSpPr>
              <a:spLocks/>
            </p:cNvSpPr>
            <p:nvPr/>
          </p:nvSpPr>
          <p:spPr bwMode="auto">
            <a:xfrm>
              <a:off x="3219" y="2884"/>
              <a:ext cx="138" cy="88"/>
            </a:xfrm>
            <a:custGeom>
              <a:avLst/>
              <a:gdLst>
                <a:gd name="T0" fmla="*/ 134 w 138"/>
                <a:gd name="T1" fmla="*/ 25 h 88"/>
                <a:gd name="T2" fmla="*/ 138 w 138"/>
                <a:gd name="T3" fmla="*/ 38 h 88"/>
                <a:gd name="T4" fmla="*/ 138 w 138"/>
                <a:gd name="T5" fmla="*/ 51 h 88"/>
                <a:gd name="T6" fmla="*/ 134 w 138"/>
                <a:gd name="T7" fmla="*/ 65 h 88"/>
                <a:gd name="T8" fmla="*/ 127 w 138"/>
                <a:gd name="T9" fmla="*/ 76 h 88"/>
                <a:gd name="T10" fmla="*/ 100 w 138"/>
                <a:gd name="T11" fmla="*/ 76 h 88"/>
                <a:gd name="T12" fmla="*/ 73 w 138"/>
                <a:gd name="T13" fmla="*/ 76 h 88"/>
                <a:gd name="T14" fmla="*/ 58 w 138"/>
                <a:gd name="T15" fmla="*/ 76 h 88"/>
                <a:gd name="T16" fmla="*/ 44 w 138"/>
                <a:gd name="T17" fmla="*/ 78 h 88"/>
                <a:gd name="T18" fmla="*/ 31 w 138"/>
                <a:gd name="T19" fmla="*/ 80 h 88"/>
                <a:gd name="T20" fmla="*/ 19 w 138"/>
                <a:gd name="T21" fmla="*/ 88 h 88"/>
                <a:gd name="T22" fmla="*/ 0 w 138"/>
                <a:gd name="T23" fmla="*/ 13 h 88"/>
                <a:gd name="T24" fmla="*/ 17 w 138"/>
                <a:gd name="T25" fmla="*/ 7 h 88"/>
                <a:gd name="T26" fmla="*/ 35 w 138"/>
                <a:gd name="T27" fmla="*/ 4 h 88"/>
                <a:gd name="T28" fmla="*/ 54 w 138"/>
                <a:gd name="T29" fmla="*/ 0 h 88"/>
                <a:gd name="T30" fmla="*/ 71 w 138"/>
                <a:gd name="T31" fmla="*/ 0 h 88"/>
                <a:gd name="T32" fmla="*/ 88 w 138"/>
                <a:gd name="T33" fmla="*/ 2 h 88"/>
                <a:gd name="T34" fmla="*/ 106 w 138"/>
                <a:gd name="T35" fmla="*/ 7 h 88"/>
                <a:gd name="T36" fmla="*/ 113 w 138"/>
                <a:gd name="T37" fmla="*/ 9 h 88"/>
                <a:gd name="T38" fmla="*/ 121 w 138"/>
                <a:gd name="T39" fmla="*/ 15 h 88"/>
                <a:gd name="T40" fmla="*/ 129 w 138"/>
                <a:gd name="T41" fmla="*/ 19 h 88"/>
                <a:gd name="T42" fmla="*/ 134 w 138"/>
                <a:gd name="T43" fmla="*/ 25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88"/>
                <a:gd name="T68" fmla="*/ 138 w 138"/>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88">
                  <a:moveTo>
                    <a:pt x="134" y="25"/>
                  </a:moveTo>
                  <a:lnTo>
                    <a:pt x="138" y="38"/>
                  </a:lnTo>
                  <a:lnTo>
                    <a:pt x="138" y="51"/>
                  </a:lnTo>
                  <a:lnTo>
                    <a:pt x="134" y="65"/>
                  </a:lnTo>
                  <a:lnTo>
                    <a:pt x="127" y="76"/>
                  </a:lnTo>
                  <a:lnTo>
                    <a:pt x="100" y="76"/>
                  </a:lnTo>
                  <a:lnTo>
                    <a:pt x="73" y="76"/>
                  </a:lnTo>
                  <a:lnTo>
                    <a:pt x="58" y="76"/>
                  </a:lnTo>
                  <a:lnTo>
                    <a:pt x="44" y="78"/>
                  </a:lnTo>
                  <a:lnTo>
                    <a:pt x="31" y="80"/>
                  </a:lnTo>
                  <a:lnTo>
                    <a:pt x="19" y="88"/>
                  </a:lnTo>
                  <a:lnTo>
                    <a:pt x="0" y="13"/>
                  </a:lnTo>
                  <a:lnTo>
                    <a:pt x="17" y="7"/>
                  </a:lnTo>
                  <a:lnTo>
                    <a:pt x="35" y="4"/>
                  </a:lnTo>
                  <a:lnTo>
                    <a:pt x="54" y="0"/>
                  </a:lnTo>
                  <a:lnTo>
                    <a:pt x="71" y="0"/>
                  </a:lnTo>
                  <a:lnTo>
                    <a:pt x="88" y="2"/>
                  </a:lnTo>
                  <a:lnTo>
                    <a:pt x="106" y="7"/>
                  </a:lnTo>
                  <a:lnTo>
                    <a:pt x="113" y="9"/>
                  </a:lnTo>
                  <a:lnTo>
                    <a:pt x="121" y="15"/>
                  </a:lnTo>
                  <a:lnTo>
                    <a:pt x="129" y="19"/>
                  </a:lnTo>
                  <a:lnTo>
                    <a:pt x="134" y="25"/>
                  </a:lnTo>
                  <a:close/>
                </a:path>
              </a:pathLst>
            </a:custGeom>
            <a:solidFill>
              <a:srgbClr val="FFFFFF"/>
            </a:solidFill>
            <a:ln w="9525">
              <a:noFill/>
              <a:round/>
              <a:headEnd/>
              <a:tailEnd/>
            </a:ln>
          </p:spPr>
          <p:txBody>
            <a:bodyPr/>
            <a:lstStyle/>
            <a:p>
              <a:endParaRPr lang="en-US"/>
            </a:p>
          </p:txBody>
        </p:sp>
        <p:sp>
          <p:nvSpPr>
            <p:cNvPr id="168981" name="Freeform 20"/>
            <p:cNvSpPr>
              <a:spLocks/>
            </p:cNvSpPr>
            <p:nvPr/>
          </p:nvSpPr>
          <p:spPr bwMode="auto">
            <a:xfrm>
              <a:off x="2601" y="2916"/>
              <a:ext cx="244" cy="407"/>
            </a:xfrm>
            <a:custGeom>
              <a:avLst/>
              <a:gdLst>
                <a:gd name="T0" fmla="*/ 244 w 244"/>
                <a:gd name="T1" fmla="*/ 407 h 407"/>
                <a:gd name="T2" fmla="*/ 227 w 244"/>
                <a:gd name="T3" fmla="*/ 403 h 407"/>
                <a:gd name="T4" fmla="*/ 192 w 244"/>
                <a:gd name="T5" fmla="*/ 359 h 407"/>
                <a:gd name="T6" fmla="*/ 160 w 244"/>
                <a:gd name="T7" fmla="*/ 315 h 407"/>
                <a:gd name="T8" fmla="*/ 131 w 244"/>
                <a:gd name="T9" fmla="*/ 269 h 407"/>
                <a:gd name="T10" fmla="*/ 104 w 244"/>
                <a:gd name="T11" fmla="*/ 221 h 407"/>
                <a:gd name="T12" fmla="*/ 81 w 244"/>
                <a:gd name="T13" fmla="*/ 171 h 407"/>
                <a:gd name="T14" fmla="*/ 62 w 244"/>
                <a:gd name="T15" fmla="*/ 121 h 407"/>
                <a:gd name="T16" fmla="*/ 52 w 244"/>
                <a:gd name="T17" fmla="*/ 96 h 407"/>
                <a:gd name="T18" fmla="*/ 44 w 244"/>
                <a:gd name="T19" fmla="*/ 69 h 407"/>
                <a:gd name="T20" fmla="*/ 39 w 244"/>
                <a:gd name="T21" fmla="*/ 44 h 407"/>
                <a:gd name="T22" fmla="*/ 33 w 244"/>
                <a:gd name="T23" fmla="*/ 18 h 407"/>
                <a:gd name="T24" fmla="*/ 27 w 244"/>
                <a:gd name="T25" fmla="*/ 18 h 407"/>
                <a:gd name="T26" fmla="*/ 23 w 244"/>
                <a:gd name="T27" fmla="*/ 19 h 407"/>
                <a:gd name="T28" fmla="*/ 21 w 244"/>
                <a:gd name="T29" fmla="*/ 23 h 407"/>
                <a:gd name="T30" fmla="*/ 20 w 244"/>
                <a:gd name="T31" fmla="*/ 25 h 407"/>
                <a:gd name="T32" fmla="*/ 23 w 244"/>
                <a:gd name="T33" fmla="*/ 50 h 407"/>
                <a:gd name="T34" fmla="*/ 29 w 244"/>
                <a:gd name="T35" fmla="*/ 75 h 407"/>
                <a:gd name="T36" fmla="*/ 37 w 244"/>
                <a:gd name="T37" fmla="*/ 100 h 407"/>
                <a:gd name="T38" fmla="*/ 44 w 244"/>
                <a:gd name="T39" fmla="*/ 123 h 407"/>
                <a:gd name="T40" fmla="*/ 64 w 244"/>
                <a:gd name="T41" fmla="*/ 169 h 407"/>
                <a:gd name="T42" fmla="*/ 85 w 244"/>
                <a:gd name="T43" fmla="*/ 215 h 407"/>
                <a:gd name="T44" fmla="*/ 108 w 244"/>
                <a:gd name="T45" fmla="*/ 257 h 407"/>
                <a:gd name="T46" fmla="*/ 135 w 244"/>
                <a:gd name="T47" fmla="*/ 301 h 407"/>
                <a:gd name="T48" fmla="*/ 163 w 244"/>
                <a:gd name="T49" fmla="*/ 344 h 407"/>
                <a:gd name="T50" fmla="*/ 190 w 244"/>
                <a:gd name="T51" fmla="*/ 384 h 407"/>
                <a:gd name="T52" fmla="*/ 173 w 244"/>
                <a:gd name="T53" fmla="*/ 382 h 407"/>
                <a:gd name="T54" fmla="*/ 148 w 244"/>
                <a:gd name="T55" fmla="*/ 342 h 407"/>
                <a:gd name="T56" fmla="*/ 123 w 244"/>
                <a:gd name="T57" fmla="*/ 303 h 407"/>
                <a:gd name="T58" fmla="*/ 98 w 244"/>
                <a:gd name="T59" fmla="*/ 263 h 407"/>
                <a:gd name="T60" fmla="*/ 73 w 244"/>
                <a:gd name="T61" fmla="*/ 223 h 407"/>
                <a:gd name="T62" fmla="*/ 52 w 244"/>
                <a:gd name="T63" fmla="*/ 183 h 407"/>
                <a:gd name="T64" fmla="*/ 33 w 244"/>
                <a:gd name="T65" fmla="*/ 140 h 407"/>
                <a:gd name="T66" fmla="*/ 25 w 244"/>
                <a:gd name="T67" fmla="*/ 119 h 407"/>
                <a:gd name="T68" fmla="*/ 20 w 244"/>
                <a:gd name="T69" fmla="*/ 96 h 407"/>
                <a:gd name="T70" fmla="*/ 14 w 244"/>
                <a:gd name="T71" fmla="*/ 73 h 407"/>
                <a:gd name="T72" fmla="*/ 8 w 244"/>
                <a:gd name="T73" fmla="*/ 50 h 407"/>
                <a:gd name="T74" fmla="*/ 2 w 244"/>
                <a:gd name="T75" fmla="*/ 46 h 407"/>
                <a:gd name="T76" fmla="*/ 0 w 244"/>
                <a:gd name="T77" fmla="*/ 42 h 407"/>
                <a:gd name="T78" fmla="*/ 0 w 244"/>
                <a:gd name="T79" fmla="*/ 39 h 407"/>
                <a:gd name="T80" fmla="*/ 2 w 244"/>
                <a:gd name="T81" fmla="*/ 33 h 407"/>
                <a:gd name="T82" fmla="*/ 8 w 244"/>
                <a:gd name="T83" fmla="*/ 21 h 407"/>
                <a:gd name="T84" fmla="*/ 8 w 244"/>
                <a:gd name="T85" fmla="*/ 10 h 407"/>
                <a:gd name="T86" fmla="*/ 25 w 244"/>
                <a:gd name="T87" fmla="*/ 4 h 407"/>
                <a:gd name="T88" fmla="*/ 44 w 244"/>
                <a:gd name="T89" fmla="*/ 0 h 407"/>
                <a:gd name="T90" fmla="*/ 50 w 244"/>
                <a:gd name="T91" fmla="*/ 27 h 407"/>
                <a:gd name="T92" fmla="*/ 58 w 244"/>
                <a:gd name="T93" fmla="*/ 56 h 407"/>
                <a:gd name="T94" fmla="*/ 66 w 244"/>
                <a:gd name="T95" fmla="*/ 83 h 407"/>
                <a:gd name="T96" fmla="*/ 77 w 244"/>
                <a:gd name="T97" fmla="*/ 108 h 407"/>
                <a:gd name="T98" fmla="*/ 100 w 244"/>
                <a:gd name="T99" fmla="*/ 160 h 407"/>
                <a:gd name="T100" fmla="*/ 127 w 244"/>
                <a:gd name="T101" fmla="*/ 211 h 407"/>
                <a:gd name="T102" fmla="*/ 156 w 244"/>
                <a:gd name="T103" fmla="*/ 259 h 407"/>
                <a:gd name="T104" fmla="*/ 185 w 244"/>
                <a:gd name="T105" fmla="*/ 309 h 407"/>
                <a:gd name="T106" fmla="*/ 215 w 244"/>
                <a:gd name="T107" fmla="*/ 357 h 407"/>
                <a:gd name="T108" fmla="*/ 244 w 244"/>
                <a:gd name="T109" fmla="*/ 407 h 4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4"/>
                <a:gd name="T166" fmla="*/ 0 h 407"/>
                <a:gd name="T167" fmla="*/ 244 w 244"/>
                <a:gd name="T168" fmla="*/ 407 h 4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4" h="407">
                  <a:moveTo>
                    <a:pt x="244" y="407"/>
                  </a:moveTo>
                  <a:lnTo>
                    <a:pt x="227" y="403"/>
                  </a:lnTo>
                  <a:lnTo>
                    <a:pt x="192" y="359"/>
                  </a:lnTo>
                  <a:lnTo>
                    <a:pt x="160" y="315"/>
                  </a:lnTo>
                  <a:lnTo>
                    <a:pt x="131" y="269"/>
                  </a:lnTo>
                  <a:lnTo>
                    <a:pt x="104" y="221"/>
                  </a:lnTo>
                  <a:lnTo>
                    <a:pt x="81" y="171"/>
                  </a:lnTo>
                  <a:lnTo>
                    <a:pt x="62" y="121"/>
                  </a:lnTo>
                  <a:lnTo>
                    <a:pt x="52" y="96"/>
                  </a:lnTo>
                  <a:lnTo>
                    <a:pt x="44" y="69"/>
                  </a:lnTo>
                  <a:lnTo>
                    <a:pt x="39" y="44"/>
                  </a:lnTo>
                  <a:lnTo>
                    <a:pt x="33" y="18"/>
                  </a:lnTo>
                  <a:lnTo>
                    <a:pt x="27" y="18"/>
                  </a:lnTo>
                  <a:lnTo>
                    <a:pt x="23" y="19"/>
                  </a:lnTo>
                  <a:lnTo>
                    <a:pt x="21" y="23"/>
                  </a:lnTo>
                  <a:lnTo>
                    <a:pt x="20" y="25"/>
                  </a:lnTo>
                  <a:lnTo>
                    <a:pt x="23" y="50"/>
                  </a:lnTo>
                  <a:lnTo>
                    <a:pt x="29" y="75"/>
                  </a:lnTo>
                  <a:lnTo>
                    <a:pt x="37" y="100"/>
                  </a:lnTo>
                  <a:lnTo>
                    <a:pt x="44" y="123"/>
                  </a:lnTo>
                  <a:lnTo>
                    <a:pt x="64" y="169"/>
                  </a:lnTo>
                  <a:lnTo>
                    <a:pt x="85" y="215"/>
                  </a:lnTo>
                  <a:lnTo>
                    <a:pt x="108" y="257"/>
                  </a:lnTo>
                  <a:lnTo>
                    <a:pt x="135" y="301"/>
                  </a:lnTo>
                  <a:lnTo>
                    <a:pt x="163" y="344"/>
                  </a:lnTo>
                  <a:lnTo>
                    <a:pt x="190" y="384"/>
                  </a:lnTo>
                  <a:lnTo>
                    <a:pt x="173" y="382"/>
                  </a:lnTo>
                  <a:lnTo>
                    <a:pt x="148" y="342"/>
                  </a:lnTo>
                  <a:lnTo>
                    <a:pt x="123" y="303"/>
                  </a:lnTo>
                  <a:lnTo>
                    <a:pt x="98" y="263"/>
                  </a:lnTo>
                  <a:lnTo>
                    <a:pt x="73" y="223"/>
                  </a:lnTo>
                  <a:lnTo>
                    <a:pt x="52" y="183"/>
                  </a:lnTo>
                  <a:lnTo>
                    <a:pt x="33" y="140"/>
                  </a:lnTo>
                  <a:lnTo>
                    <a:pt x="25" y="119"/>
                  </a:lnTo>
                  <a:lnTo>
                    <a:pt x="20" y="96"/>
                  </a:lnTo>
                  <a:lnTo>
                    <a:pt x="14" y="73"/>
                  </a:lnTo>
                  <a:lnTo>
                    <a:pt x="8" y="50"/>
                  </a:lnTo>
                  <a:lnTo>
                    <a:pt x="2" y="46"/>
                  </a:lnTo>
                  <a:lnTo>
                    <a:pt x="0" y="42"/>
                  </a:lnTo>
                  <a:lnTo>
                    <a:pt x="0" y="39"/>
                  </a:lnTo>
                  <a:lnTo>
                    <a:pt x="2" y="33"/>
                  </a:lnTo>
                  <a:lnTo>
                    <a:pt x="8" y="21"/>
                  </a:lnTo>
                  <a:lnTo>
                    <a:pt x="8" y="10"/>
                  </a:lnTo>
                  <a:lnTo>
                    <a:pt x="25" y="4"/>
                  </a:lnTo>
                  <a:lnTo>
                    <a:pt x="44" y="0"/>
                  </a:lnTo>
                  <a:lnTo>
                    <a:pt x="50" y="27"/>
                  </a:lnTo>
                  <a:lnTo>
                    <a:pt x="58" y="56"/>
                  </a:lnTo>
                  <a:lnTo>
                    <a:pt x="66" y="83"/>
                  </a:lnTo>
                  <a:lnTo>
                    <a:pt x="77" y="108"/>
                  </a:lnTo>
                  <a:lnTo>
                    <a:pt x="100" y="160"/>
                  </a:lnTo>
                  <a:lnTo>
                    <a:pt x="127" y="211"/>
                  </a:lnTo>
                  <a:lnTo>
                    <a:pt x="156" y="259"/>
                  </a:lnTo>
                  <a:lnTo>
                    <a:pt x="185" y="309"/>
                  </a:lnTo>
                  <a:lnTo>
                    <a:pt x="215" y="357"/>
                  </a:lnTo>
                  <a:lnTo>
                    <a:pt x="244" y="407"/>
                  </a:lnTo>
                  <a:close/>
                </a:path>
              </a:pathLst>
            </a:custGeom>
            <a:solidFill>
              <a:srgbClr val="FFFFFF"/>
            </a:solidFill>
            <a:ln w="9525">
              <a:noFill/>
              <a:round/>
              <a:headEnd/>
              <a:tailEnd/>
            </a:ln>
          </p:spPr>
          <p:txBody>
            <a:bodyPr/>
            <a:lstStyle/>
            <a:p>
              <a:endParaRPr lang="en-US"/>
            </a:p>
          </p:txBody>
        </p:sp>
        <p:sp>
          <p:nvSpPr>
            <p:cNvPr id="168982" name="Freeform 21"/>
            <p:cNvSpPr>
              <a:spLocks/>
            </p:cNvSpPr>
            <p:nvPr/>
          </p:nvSpPr>
          <p:spPr bwMode="auto">
            <a:xfrm>
              <a:off x="2663" y="2918"/>
              <a:ext cx="234" cy="405"/>
            </a:xfrm>
            <a:custGeom>
              <a:avLst/>
              <a:gdLst>
                <a:gd name="T0" fmla="*/ 32 w 234"/>
                <a:gd name="T1" fmla="*/ 4 h 405"/>
                <a:gd name="T2" fmla="*/ 38 w 234"/>
                <a:gd name="T3" fmla="*/ 31 h 405"/>
                <a:gd name="T4" fmla="*/ 44 w 234"/>
                <a:gd name="T5" fmla="*/ 60 h 405"/>
                <a:gd name="T6" fmla="*/ 52 w 234"/>
                <a:gd name="T7" fmla="*/ 85 h 405"/>
                <a:gd name="T8" fmla="*/ 61 w 234"/>
                <a:gd name="T9" fmla="*/ 111 h 405"/>
                <a:gd name="T10" fmla="*/ 73 w 234"/>
                <a:gd name="T11" fmla="*/ 136 h 405"/>
                <a:gd name="T12" fmla="*/ 84 w 234"/>
                <a:gd name="T13" fmla="*/ 161 h 405"/>
                <a:gd name="T14" fmla="*/ 98 w 234"/>
                <a:gd name="T15" fmla="*/ 186 h 405"/>
                <a:gd name="T16" fmla="*/ 111 w 234"/>
                <a:gd name="T17" fmla="*/ 211 h 405"/>
                <a:gd name="T18" fmla="*/ 142 w 234"/>
                <a:gd name="T19" fmla="*/ 261 h 405"/>
                <a:gd name="T20" fmla="*/ 172 w 234"/>
                <a:gd name="T21" fmla="*/ 309 h 405"/>
                <a:gd name="T22" fmla="*/ 205 w 234"/>
                <a:gd name="T23" fmla="*/ 357 h 405"/>
                <a:gd name="T24" fmla="*/ 234 w 234"/>
                <a:gd name="T25" fmla="*/ 405 h 405"/>
                <a:gd name="T26" fmla="*/ 207 w 234"/>
                <a:gd name="T27" fmla="*/ 405 h 405"/>
                <a:gd name="T28" fmla="*/ 174 w 234"/>
                <a:gd name="T29" fmla="*/ 357 h 405"/>
                <a:gd name="T30" fmla="*/ 142 w 234"/>
                <a:gd name="T31" fmla="*/ 309 h 405"/>
                <a:gd name="T32" fmla="*/ 111 w 234"/>
                <a:gd name="T33" fmla="*/ 261 h 405"/>
                <a:gd name="T34" fmla="*/ 82 w 234"/>
                <a:gd name="T35" fmla="*/ 211 h 405"/>
                <a:gd name="T36" fmla="*/ 55 w 234"/>
                <a:gd name="T37" fmla="*/ 161 h 405"/>
                <a:gd name="T38" fmla="*/ 32 w 234"/>
                <a:gd name="T39" fmla="*/ 110 h 405"/>
                <a:gd name="T40" fmla="*/ 23 w 234"/>
                <a:gd name="T41" fmla="*/ 83 h 405"/>
                <a:gd name="T42" fmla="*/ 15 w 234"/>
                <a:gd name="T43" fmla="*/ 56 h 405"/>
                <a:gd name="T44" fmla="*/ 7 w 234"/>
                <a:gd name="T45" fmla="*/ 29 h 405"/>
                <a:gd name="T46" fmla="*/ 0 w 234"/>
                <a:gd name="T47" fmla="*/ 0 h 405"/>
                <a:gd name="T48" fmla="*/ 32 w 234"/>
                <a:gd name="T49" fmla="*/ 4 h 4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4"/>
                <a:gd name="T76" fmla="*/ 0 h 405"/>
                <a:gd name="T77" fmla="*/ 234 w 234"/>
                <a:gd name="T78" fmla="*/ 405 h 4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4" h="405">
                  <a:moveTo>
                    <a:pt x="32" y="4"/>
                  </a:moveTo>
                  <a:lnTo>
                    <a:pt x="38" y="31"/>
                  </a:lnTo>
                  <a:lnTo>
                    <a:pt x="44" y="60"/>
                  </a:lnTo>
                  <a:lnTo>
                    <a:pt x="52" y="85"/>
                  </a:lnTo>
                  <a:lnTo>
                    <a:pt x="61" y="111"/>
                  </a:lnTo>
                  <a:lnTo>
                    <a:pt x="73" y="136"/>
                  </a:lnTo>
                  <a:lnTo>
                    <a:pt x="84" y="161"/>
                  </a:lnTo>
                  <a:lnTo>
                    <a:pt x="98" y="186"/>
                  </a:lnTo>
                  <a:lnTo>
                    <a:pt x="111" y="211"/>
                  </a:lnTo>
                  <a:lnTo>
                    <a:pt x="142" y="261"/>
                  </a:lnTo>
                  <a:lnTo>
                    <a:pt x="172" y="309"/>
                  </a:lnTo>
                  <a:lnTo>
                    <a:pt x="205" y="357"/>
                  </a:lnTo>
                  <a:lnTo>
                    <a:pt x="234" y="405"/>
                  </a:lnTo>
                  <a:lnTo>
                    <a:pt x="207" y="405"/>
                  </a:lnTo>
                  <a:lnTo>
                    <a:pt x="174" y="357"/>
                  </a:lnTo>
                  <a:lnTo>
                    <a:pt x="142" y="309"/>
                  </a:lnTo>
                  <a:lnTo>
                    <a:pt x="111" y="261"/>
                  </a:lnTo>
                  <a:lnTo>
                    <a:pt x="82" y="211"/>
                  </a:lnTo>
                  <a:lnTo>
                    <a:pt x="55" y="161"/>
                  </a:lnTo>
                  <a:lnTo>
                    <a:pt x="32" y="110"/>
                  </a:lnTo>
                  <a:lnTo>
                    <a:pt x="23" y="83"/>
                  </a:lnTo>
                  <a:lnTo>
                    <a:pt x="15" y="56"/>
                  </a:lnTo>
                  <a:lnTo>
                    <a:pt x="7" y="29"/>
                  </a:lnTo>
                  <a:lnTo>
                    <a:pt x="0" y="0"/>
                  </a:lnTo>
                  <a:lnTo>
                    <a:pt x="32" y="4"/>
                  </a:lnTo>
                  <a:close/>
                </a:path>
              </a:pathLst>
            </a:custGeom>
            <a:solidFill>
              <a:srgbClr val="FFFFFF"/>
            </a:solidFill>
            <a:ln w="9525">
              <a:noFill/>
              <a:round/>
              <a:headEnd/>
              <a:tailEnd/>
            </a:ln>
          </p:spPr>
          <p:txBody>
            <a:bodyPr/>
            <a:lstStyle/>
            <a:p>
              <a:endParaRPr lang="en-US"/>
            </a:p>
          </p:txBody>
        </p:sp>
        <p:sp>
          <p:nvSpPr>
            <p:cNvPr id="168983" name="Freeform 22"/>
            <p:cNvSpPr>
              <a:spLocks/>
            </p:cNvSpPr>
            <p:nvPr/>
          </p:nvSpPr>
          <p:spPr bwMode="auto">
            <a:xfrm>
              <a:off x="2709" y="2922"/>
              <a:ext cx="232" cy="401"/>
            </a:xfrm>
            <a:custGeom>
              <a:avLst/>
              <a:gdLst>
                <a:gd name="T0" fmla="*/ 36 w 232"/>
                <a:gd name="T1" fmla="*/ 2 h 401"/>
                <a:gd name="T2" fmla="*/ 52 w 232"/>
                <a:gd name="T3" fmla="*/ 56 h 401"/>
                <a:gd name="T4" fmla="*/ 71 w 232"/>
                <a:gd name="T5" fmla="*/ 107 h 401"/>
                <a:gd name="T6" fmla="*/ 94 w 232"/>
                <a:gd name="T7" fmla="*/ 159 h 401"/>
                <a:gd name="T8" fmla="*/ 119 w 232"/>
                <a:gd name="T9" fmla="*/ 209 h 401"/>
                <a:gd name="T10" fmla="*/ 146 w 232"/>
                <a:gd name="T11" fmla="*/ 257 h 401"/>
                <a:gd name="T12" fmla="*/ 172 w 232"/>
                <a:gd name="T13" fmla="*/ 305 h 401"/>
                <a:gd name="T14" fmla="*/ 203 w 232"/>
                <a:gd name="T15" fmla="*/ 353 h 401"/>
                <a:gd name="T16" fmla="*/ 232 w 232"/>
                <a:gd name="T17" fmla="*/ 397 h 401"/>
                <a:gd name="T18" fmla="*/ 222 w 232"/>
                <a:gd name="T19" fmla="*/ 401 h 401"/>
                <a:gd name="T20" fmla="*/ 211 w 232"/>
                <a:gd name="T21" fmla="*/ 401 h 401"/>
                <a:gd name="T22" fmla="*/ 215 w 232"/>
                <a:gd name="T23" fmla="*/ 397 h 401"/>
                <a:gd name="T24" fmla="*/ 215 w 232"/>
                <a:gd name="T25" fmla="*/ 391 h 401"/>
                <a:gd name="T26" fmla="*/ 195 w 232"/>
                <a:gd name="T27" fmla="*/ 382 h 401"/>
                <a:gd name="T28" fmla="*/ 165 w 232"/>
                <a:gd name="T29" fmla="*/ 338 h 401"/>
                <a:gd name="T30" fmla="*/ 136 w 232"/>
                <a:gd name="T31" fmla="*/ 292 h 401"/>
                <a:gd name="T32" fmla="*/ 105 w 232"/>
                <a:gd name="T33" fmla="*/ 246 h 401"/>
                <a:gd name="T34" fmla="*/ 78 w 232"/>
                <a:gd name="T35" fmla="*/ 200 h 401"/>
                <a:gd name="T36" fmla="*/ 53 w 232"/>
                <a:gd name="T37" fmla="*/ 152 h 401"/>
                <a:gd name="T38" fmla="*/ 30 w 232"/>
                <a:gd name="T39" fmla="*/ 102 h 401"/>
                <a:gd name="T40" fmla="*/ 21 w 232"/>
                <a:gd name="T41" fmla="*/ 77 h 401"/>
                <a:gd name="T42" fmla="*/ 13 w 232"/>
                <a:gd name="T43" fmla="*/ 52 h 401"/>
                <a:gd name="T44" fmla="*/ 6 w 232"/>
                <a:gd name="T45" fmla="*/ 27 h 401"/>
                <a:gd name="T46" fmla="*/ 0 w 232"/>
                <a:gd name="T47" fmla="*/ 0 h 401"/>
                <a:gd name="T48" fmla="*/ 36 w 232"/>
                <a:gd name="T49" fmla="*/ 2 h 4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401"/>
                <a:gd name="T77" fmla="*/ 232 w 232"/>
                <a:gd name="T78" fmla="*/ 401 h 4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401">
                  <a:moveTo>
                    <a:pt x="36" y="2"/>
                  </a:moveTo>
                  <a:lnTo>
                    <a:pt x="52" y="56"/>
                  </a:lnTo>
                  <a:lnTo>
                    <a:pt x="71" y="107"/>
                  </a:lnTo>
                  <a:lnTo>
                    <a:pt x="94" y="159"/>
                  </a:lnTo>
                  <a:lnTo>
                    <a:pt x="119" y="209"/>
                  </a:lnTo>
                  <a:lnTo>
                    <a:pt x="146" y="257"/>
                  </a:lnTo>
                  <a:lnTo>
                    <a:pt x="172" y="305"/>
                  </a:lnTo>
                  <a:lnTo>
                    <a:pt x="203" y="353"/>
                  </a:lnTo>
                  <a:lnTo>
                    <a:pt x="232" y="397"/>
                  </a:lnTo>
                  <a:lnTo>
                    <a:pt x="222" y="401"/>
                  </a:lnTo>
                  <a:lnTo>
                    <a:pt x="211" y="401"/>
                  </a:lnTo>
                  <a:lnTo>
                    <a:pt x="215" y="397"/>
                  </a:lnTo>
                  <a:lnTo>
                    <a:pt x="215" y="391"/>
                  </a:lnTo>
                  <a:lnTo>
                    <a:pt x="195" y="382"/>
                  </a:lnTo>
                  <a:lnTo>
                    <a:pt x="165" y="338"/>
                  </a:lnTo>
                  <a:lnTo>
                    <a:pt x="136" y="292"/>
                  </a:lnTo>
                  <a:lnTo>
                    <a:pt x="105" y="246"/>
                  </a:lnTo>
                  <a:lnTo>
                    <a:pt x="78" y="200"/>
                  </a:lnTo>
                  <a:lnTo>
                    <a:pt x="53" y="152"/>
                  </a:lnTo>
                  <a:lnTo>
                    <a:pt x="30" y="102"/>
                  </a:lnTo>
                  <a:lnTo>
                    <a:pt x="21" y="77"/>
                  </a:lnTo>
                  <a:lnTo>
                    <a:pt x="13" y="52"/>
                  </a:lnTo>
                  <a:lnTo>
                    <a:pt x="6" y="27"/>
                  </a:lnTo>
                  <a:lnTo>
                    <a:pt x="0" y="0"/>
                  </a:lnTo>
                  <a:lnTo>
                    <a:pt x="36" y="2"/>
                  </a:lnTo>
                  <a:close/>
                </a:path>
              </a:pathLst>
            </a:custGeom>
            <a:solidFill>
              <a:srgbClr val="FFFFFF"/>
            </a:solidFill>
            <a:ln w="9525">
              <a:noFill/>
              <a:round/>
              <a:headEnd/>
              <a:tailEnd/>
            </a:ln>
          </p:spPr>
          <p:txBody>
            <a:bodyPr/>
            <a:lstStyle/>
            <a:p>
              <a:endParaRPr lang="en-US"/>
            </a:p>
          </p:txBody>
        </p:sp>
        <p:sp>
          <p:nvSpPr>
            <p:cNvPr id="168984" name="Freeform 23"/>
            <p:cNvSpPr>
              <a:spLocks/>
            </p:cNvSpPr>
            <p:nvPr/>
          </p:nvSpPr>
          <p:spPr bwMode="auto">
            <a:xfrm>
              <a:off x="2764" y="2926"/>
              <a:ext cx="246" cy="391"/>
            </a:xfrm>
            <a:custGeom>
              <a:avLst/>
              <a:gdLst>
                <a:gd name="T0" fmla="*/ 66 w 246"/>
                <a:gd name="T1" fmla="*/ 11 h 391"/>
                <a:gd name="T2" fmla="*/ 85 w 246"/>
                <a:gd name="T3" fmla="*/ 56 h 391"/>
                <a:gd name="T4" fmla="*/ 102 w 246"/>
                <a:gd name="T5" fmla="*/ 103 h 391"/>
                <a:gd name="T6" fmla="*/ 123 w 246"/>
                <a:gd name="T7" fmla="*/ 150 h 391"/>
                <a:gd name="T8" fmla="*/ 144 w 246"/>
                <a:gd name="T9" fmla="*/ 196 h 391"/>
                <a:gd name="T10" fmla="*/ 167 w 246"/>
                <a:gd name="T11" fmla="*/ 242 h 391"/>
                <a:gd name="T12" fmla="*/ 190 w 246"/>
                <a:gd name="T13" fmla="*/ 288 h 391"/>
                <a:gd name="T14" fmla="*/ 217 w 246"/>
                <a:gd name="T15" fmla="*/ 332 h 391"/>
                <a:gd name="T16" fmla="*/ 246 w 246"/>
                <a:gd name="T17" fmla="*/ 374 h 391"/>
                <a:gd name="T18" fmla="*/ 221 w 246"/>
                <a:gd name="T19" fmla="*/ 374 h 391"/>
                <a:gd name="T20" fmla="*/ 196 w 246"/>
                <a:gd name="T21" fmla="*/ 332 h 391"/>
                <a:gd name="T22" fmla="*/ 169 w 246"/>
                <a:gd name="T23" fmla="*/ 288 h 391"/>
                <a:gd name="T24" fmla="*/ 144 w 246"/>
                <a:gd name="T25" fmla="*/ 244 h 391"/>
                <a:gd name="T26" fmla="*/ 121 w 246"/>
                <a:gd name="T27" fmla="*/ 199 h 391"/>
                <a:gd name="T28" fmla="*/ 98 w 246"/>
                <a:gd name="T29" fmla="*/ 153 h 391"/>
                <a:gd name="T30" fmla="*/ 75 w 246"/>
                <a:gd name="T31" fmla="*/ 109 h 391"/>
                <a:gd name="T32" fmla="*/ 56 w 246"/>
                <a:gd name="T33" fmla="*/ 63 h 391"/>
                <a:gd name="T34" fmla="*/ 37 w 246"/>
                <a:gd name="T35" fmla="*/ 15 h 391"/>
                <a:gd name="T36" fmla="*/ 25 w 246"/>
                <a:gd name="T37" fmla="*/ 8 h 391"/>
                <a:gd name="T38" fmla="*/ 16 w 246"/>
                <a:gd name="T39" fmla="*/ 15 h 391"/>
                <a:gd name="T40" fmla="*/ 37 w 246"/>
                <a:gd name="T41" fmla="*/ 63 h 391"/>
                <a:gd name="T42" fmla="*/ 60 w 246"/>
                <a:gd name="T43" fmla="*/ 111 h 391"/>
                <a:gd name="T44" fmla="*/ 83 w 246"/>
                <a:gd name="T45" fmla="*/ 157 h 391"/>
                <a:gd name="T46" fmla="*/ 108 w 246"/>
                <a:gd name="T47" fmla="*/ 203 h 391"/>
                <a:gd name="T48" fmla="*/ 133 w 246"/>
                <a:gd name="T49" fmla="*/ 249 h 391"/>
                <a:gd name="T50" fmla="*/ 160 w 246"/>
                <a:gd name="T51" fmla="*/ 295 h 391"/>
                <a:gd name="T52" fmla="*/ 185 w 246"/>
                <a:gd name="T53" fmla="*/ 341 h 391"/>
                <a:gd name="T54" fmla="*/ 210 w 246"/>
                <a:gd name="T55" fmla="*/ 387 h 391"/>
                <a:gd name="T56" fmla="*/ 200 w 246"/>
                <a:gd name="T57" fmla="*/ 391 h 391"/>
                <a:gd name="T58" fmla="*/ 190 w 246"/>
                <a:gd name="T59" fmla="*/ 389 h 391"/>
                <a:gd name="T60" fmla="*/ 192 w 246"/>
                <a:gd name="T61" fmla="*/ 384 h 391"/>
                <a:gd name="T62" fmla="*/ 192 w 246"/>
                <a:gd name="T63" fmla="*/ 378 h 391"/>
                <a:gd name="T64" fmla="*/ 188 w 246"/>
                <a:gd name="T65" fmla="*/ 374 h 391"/>
                <a:gd name="T66" fmla="*/ 183 w 246"/>
                <a:gd name="T67" fmla="*/ 370 h 391"/>
                <a:gd name="T68" fmla="*/ 177 w 246"/>
                <a:gd name="T69" fmla="*/ 366 h 391"/>
                <a:gd name="T70" fmla="*/ 171 w 246"/>
                <a:gd name="T71" fmla="*/ 361 h 391"/>
                <a:gd name="T72" fmla="*/ 167 w 246"/>
                <a:gd name="T73" fmla="*/ 355 h 391"/>
                <a:gd name="T74" fmla="*/ 165 w 246"/>
                <a:gd name="T75" fmla="*/ 349 h 391"/>
                <a:gd name="T76" fmla="*/ 139 w 246"/>
                <a:gd name="T77" fmla="*/ 309 h 391"/>
                <a:gd name="T78" fmla="*/ 114 w 246"/>
                <a:gd name="T79" fmla="*/ 267 h 391"/>
                <a:gd name="T80" fmla="*/ 91 w 246"/>
                <a:gd name="T81" fmla="*/ 224 h 391"/>
                <a:gd name="T82" fmla="*/ 68 w 246"/>
                <a:gd name="T83" fmla="*/ 182 h 391"/>
                <a:gd name="T84" fmla="*/ 48 w 246"/>
                <a:gd name="T85" fmla="*/ 138 h 391"/>
                <a:gd name="T86" fmla="*/ 29 w 246"/>
                <a:gd name="T87" fmla="*/ 94 h 391"/>
                <a:gd name="T88" fmla="*/ 14 w 246"/>
                <a:gd name="T89" fmla="*/ 48 h 391"/>
                <a:gd name="T90" fmla="*/ 0 w 246"/>
                <a:gd name="T91" fmla="*/ 0 h 391"/>
                <a:gd name="T92" fmla="*/ 66 w 246"/>
                <a:gd name="T93" fmla="*/ 11 h 3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391"/>
                <a:gd name="T143" fmla="*/ 246 w 246"/>
                <a:gd name="T144" fmla="*/ 391 h 3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391">
                  <a:moveTo>
                    <a:pt x="66" y="11"/>
                  </a:moveTo>
                  <a:lnTo>
                    <a:pt x="85" y="56"/>
                  </a:lnTo>
                  <a:lnTo>
                    <a:pt x="102" y="103"/>
                  </a:lnTo>
                  <a:lnTo>
                    <a:pt x="123" y="150"/>
                  </a:lnTo>
                  <a:lnTo>
                    <a:pt x="144" y="196"/>
                  </a:lnTo>
                  <a:lnTo>
                    <a:pt x="167" y="242"/>
                  </a:lnTo>
                  <a:lnTo>
                    <a:pt x="190" y="288"/>
                  </a:lnTo>
                  <a:lnTo>
                    <a:pt x="217" y="332"/>
                  </a:lnTo>
                  <a:lnTo>
                    <a:pt x="246" y="374"/>
                  </a:lnTo>
                  <a:lnTo>
                    <a:pt x="221" y="374"/>
                  </a:lnTo>
                  <a:lnTo>
                    <a:pt x="196" y="332"/>
                  </a:lnTo>
                  <a:lnTo>
                    <a:pt x="169" y="288"/>
                  </a:lnTo>
                  <a:lnTo>
                    <a:pt x="144" y="244"/>
                  </a:lnTo>
                  <a:lnTo>
                    <a:pt x="121" y="199"/>
                  </a:lnTo>
                  <a:lnTo>
                    <a:pt x="98" y="153"/>
                  </a:lnTo>
                  <a:lnTo>
                    <a:pt x="75" y="109"/>
                  </a:lnTo>
                  <a:lnTo>
                    <a:pt x="56" y="63"/>
                  </a:lnTo>
                  <a:lnTo>
                    <a:pt x="37" y="15"/>
                  </a:lnTo>
                  <a:lnTo>
                    <a:pt x="25" y="8"/>
                  </a:lnTo>
                  <a:lnTo>
                    <a:pt x="16" y="15"/>
                  </a:lnTo>
                  <a:lnTo>
                    <a:pt x="37" y="63"/>
                  </a:lnTo>
                  <a:lnTo>
                    <a:pt x="60" y="111"/>
                  </a:lnTo>
                  <a:lnTo>
                    <a:pt x="83" y="157"/>
                  </a:lnTo>
                  <a:lnTo>
                    <a:pt x="108" y="203"/>
                  </a:lnTo>
                  <a:lnTo>
                    <a:pt x="133" y="249"/>
                  </a:lnTo>
                  <a:lnTo>
                    <a:pt x="160" y="295"/>
                  </a:lnTo>
                  <a:lnTo>
                    <a:pt x="185" y="341"/>
                  </a:lnTo>
                  <a:lnTo>
                    <a:pt x="210" y="387"/>
                  </a:lnTo>
                  <a:lnTo>
                    <a:pt x="200" y="391"/>
                  </a:lnTo>
                  <a:lnTo>
                    <a:pt x="190" y="389"/>
                  </a:lnTo>
                  <a:lnTo>
                    <a:pt x="192" y="384"/>
                  </a:lnTo>
                  <a:lnTo>
                    <a:pt x="192" y="378"/>
                  </a:lnTo>
                  <a:lnTo>
                    <a:pt x="188" y="374"/>
                  </a:lnTo>
                  <a:lnTo>
                    <a:pt x="183" y="370"/>
                  </a:lnTo>
                  <a:lnTo>
                    <a:pt x="177" y="366"/>
                  </a:lnTo>
                  <a:lnTo>
                    <a:pt x="171" y="361"/>
                  </a:lnTo>
                  <a:lnTo>
                    <a:pt x="167" y="355"/>
                  </a:lnTo>
                  <a:lnTo>
                    <a:pt x="165" y="349"/>
                  </a:lnTo>
                  <a:lnTo>
                    <a:pt x="139" y="309"/>
                  </a:lnTo>
                  <a:lnTo>
                    <a:pt x="114" y="267"/>
                  </a:lnTo>
                  <a:lnTo>
                    <a:pt x="91" y="224"/>
                  </a:lnTo>
                  <a:lnTo>
                    <a:pt x="68" y="182"/>
                  </a:lnTo>
                  <a:lnTo>
                    <a:pt x="48" y="138"/>
                  </a:lnTo>
                  <a:lnTo>
                    <a:pt x="29" y="94"/>
                  </a:lnTo>
                  <a:lnTo>
                    <a:pt x="14" y="48"/>
                  </a:lnTo>
                  <a:lnTo>
                    <a:pt x="0" y="0"/>
                  </a:lnTo>
                  <a:lnTo>
                    <a:pt x="66" y="11"/>
                  </a:lnTo>
                  <a:close/>
                </a:path>
              </a:pathLst>
            </a:custGeom>
            <a:solidFill>
              <a:srgbClr val="FFFFFF"/>
            </a:solidFill>
            <a:ln w="9525">
              <a:noFill/>
              <a:round/>
              <a:headEnd/>
              <a:tailEnd/>
            </a:ln>
          </p:spPr>
          <p:txBody>
            <a:bodyPr/>
            <a:lstStyle/>
            <a:p>
              <a:endParaRPr lang="en-US"/>
            </a:p>
          </p:txBody>
        </p:sp>
        <p:sp>
          <p:nvSpPr>
            <p:cNvPr id="168985" name="Freeform 24"/>
            <p:cNvSpPr>
              <a:spLocks/>
            </p:cNvSpPr>
            <p:nvPr/>
          </p:nvSpPr>
          <p:spPr bwMode="auto">
            <a:xfrm>
              <a:off x="2849" y="2937"/>
              <a:ext cx="199" cy="359"/>
            </a:xfrm>
            <a:custGeom>
              <a:avLst/>
              <a:gdLst>
                <a:gd name="T0" fmla="*/ 171 w 199"/>
                <a:gd name="T1" fmla="*/ 286 h 359"/>
                <a:gd name="T2" fmla="*/ 174 w 199"/>
                <a:gd name="T3" fmla="*/ 303 h 359"/>
                <a:gd name="T4" fmla="*/ 178 w 199"/>
                <a:gd name="T5" fmla="*/ 321 h 359"/>
                <a:gd name="T6" fmla="*/ 180 w 199"/>
                <a:gd name="T7" fmla="*/ 338 h 359"/>
                <a:gd name="T8" fmla="*/ 184 w 199"/>
                <a:gd name="T9" fmla="*/ 355 h 359"/>
                <a:gd name="T10" fmla="*/ 192 w 199"/>
                <a:gd name="T11" fmla="*/ 346 h 359"/>
                <a:gd name="T12" fmla="*/ 194 w 199"/>
                <a:gd name="T13" fmla="*/ 336 h 359"/>
                <a:gd name="T14" fmla="*/ 194 w 199"/>
                <a:gd name="T15" fmla="*/ 326 h 359"/>
                <a:gd name="T16" fmla="*/ 192 w 199"/>
                <a:gd name="T17" fmla="*/ 317 h 359"/>
                <a:gd name="T18" fmla="*/ 186 w 199"/>
                <a:gd name="T19" fmla="*/ 298 h 359"/>
                <a:gd name="T20" fmla="*/ 182 w 199"/>
                <a:gd name="T21" fmla="*/ 279 h 359"/>
                <a:gd name="T22" fmla="*/ 148 w 199"/>
                <a:gd name="T23" fmla="*/ 211 h 359"/>
                <a:gd name="T24" fmla="*/ 111 w 199"/>
                <a:gd name="T25" fmla="*/ 146 h 359"/>
                <a:gd name="T26" fmla="*/ 75 w 199"/>
                <a:gd name="T27" fmla="*/ 79 h 359"/>
                <a:gd name="T28" fmla="*/ 40 w 199"/>
                <a:gd name="T29" fmla="*/ 12 h 359"/>
                <a:gd name="T30" fmla="*/ 50 w 199"/>
                <a:gd name="T31" fmla="*/ 14 h 359"/>
                <a:gd name="T32" fmla="*/ 61 w 199"/>
                <a:gd name="T33" fmla="*/ 16 h 359"/>
                <a:gd name="T34" fmla="*/ 65 w 199"/>
                <a:gd name="T35" fmla="*/ 18 h 359"/>
                <a:gd name="T36" fmla="*/ 69 w 199"/>
                <a:gd name="T37" fmla="*/ 21 h 359"/>
                <a:gd name="T38" fmla="*/ 71 w 199"/>
                <a:gd name="T39" fmla="*/ 25 h 359"/>
                <a:gd name="T40" fmla="*/ 69 w 199"/>
                <a:gd name="T41" fmla="*/ 31 h 359"/>
                <a:gd name="T42" fmla="*/ 90 w 199"/>
                <a:gd name="T43" fmla="*/ 69 h 359"/>
                <a:gd name="T44" fmla="*/ 111 w 199"/>
                <a:gd name="T45" fmla="*/ 108 h 359"/>
                <a:gd name="T46" fmla="*/ 132 w 199"/>
                <a:gd name="T47" fmla="*/ 146 h 359"/>
                <a:gd name="T48" fmla="*/ 153 w 199"/>
                <a:gd name="T49" fmla="*/ 185 h 359"/>
                <a:gd name="T50" fmla="*/ 171 w 199"/>
                <a:gd name="T51" fmla="*/ 223 h 359"/>
                <a:gd name="T52" fmla="*/ 186 w 199"/>
                <a:gd name="T53" fmla="*/ 263 h 359"/>
                <a:gd name="T54" fmla="*/ 192 w 199"/>
                <a:gd name="T55" fmla="*/ 284 h 359"/>
                <a:gd name="T56" fmla="*/ 196 w 199"/>
                <a:gd name="T57" fmla="*/ 305 h 359"/>
                <a:gd name="T58" fmla="*/ 197 w 199"/>
                <a:gd name="T59" fmla="*/ 326 h 359"/>
                <a:gd name="T60" fmla="*/ 199 w 199"/>
                <a:gd name="T61" fmla="*/ 350 h 359"/>
                <a:gd name="T62" fmla="*/ 194 w 199"/>
                <a:gd name="T63" fmla="*/ 353 h 359"/>
                <a:gd name="T64" fmla="*/ 188 w 199"/>
                <a:gd name="T65" fmla="*/ 357 h 359"/>
                <a:gd name="T66" fmla="*/ 184 w 199"/>
                <a:gd name="T67" fmla="*/ 359 h 359"/>
                <a:gd name="T68" fmla="*/ 180 w 199"/>
                <a:gd name="T69" fmla="*/ 357 h 359"/>
                <a:gd name="T70" fmla="*/ 176 w 199"/>
                <a:gd name="T71" fmla="*/ 355 h 359"/>
                <a:gd name="T72" fmla="*/ 174 w 199"/>
                <a:gd name="T73" fmla="*/ 351 h 359"/>
                <a:gd name="T74" fmla="*/ 146 w 199"/>
                <a:gd name="T75" fmla="*/ 311 h 359"/>
                <a:gd name="T76" fmla="*/ 119 w 199"/>
                <a:gd name="T77" fmla="*/ 269 h 359"/>
                <a:gd name="T78" fmla="*/ 96 w 199"/>
                <a:gd name="T79" fmla="*/ 225 h 359"/>
                <a:gd name="T80" fmla="*/ 73 w 199"/>
                <a:gd name="T81" fmla="*/ 181 h 359"/>
                <a:gd name="T82" fmla="*/ 54 w 199"/>
                <a:gd name="T83" fmla="*/ 137 h 359"/>
                <a:gd name="T84" fmla="*/ 34 w 199"/>
                <a:gd name="T85" fmla="*/ 91 h 359"/>
                <a:gd name="T86" fmla="*/ 17 w 199"/>
                <a:gd name="T87" fmla="*/ 45 h 359"/>
                <a:gd name="T88" fmla="*/ 0 w 199"/>
                <a:gd name="T89" fmla="*/ 0 h 359"/>
                <a:gd name="T90" fmla="*/ 17 w 199"/>
                <a:gd name="T91" fmla="*/ 4 h 359"/>
                <a:gd name="T92" fmla="*/ 171 w 199"/>
                <a:gd name="T93" fmla="*/ 286 h 3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9"/>
                <a:gd name="T142" fmla="*/ 0 h 359"/>
                <a:gd name="T143" fmla="*/ 199 w 199"/>
                <a:gd name="T144" fmla="*/ 359 h 3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9" h="359">
                  <a:moveTo>
                    <a:pt x="171" y="286"/>
                  </a:moveTo>
                  <a:lnTo>
                    <a:pt x="174" y="303"/>
                  </a:lnTo>
                  <a:lnTo>
                    <a:pt x="178" y="321"/>
                  </a:lnTo>
                  <a:lnTo>
                    <a:pt x="180" y="338"/>
                  </a:lnTo>
                  <a:lnTo>
                    <a:pt x="184" y="355"/>
                  </a:lnTo>
                  <a:lnTo>
                    <a:pt x="192" y="346"/>
                  </a:lnTo>
                  <a:lnTo>
                    <a:pt x="194" y="336"/>
                  </a:lnTo>
                  <a:lnTo>
                    <a:pt x="194" y="326"/>
                  </a:lnTo>
                  <a:lnTo>
                    <a:pt x="192" y="317"/>
                  </a:lnTo>
                  <a:lnTo>
                    <a:pt x="186" y="298"/>
                  </a:lnTo>
                  <a:lnTo>
                    <a:pt x="182" y="279"/>
                  </a:lnTo>
                  <a:lnTo>
                    <a:pt x="148" y="211"/>
                  </a:lnTo>
                  <a:lnTo>
                    <a:pt x="111" y="146"/>
                  </a:lnTo>
                  <a:lnTo>
                    <a:pt x="75" y="79"/>
                  </a:lnTo>
                  <a:lnTo>
                    <a:pt x="40" y="12"/>
                  </a:lnTo>
                  <a:lnTo>
                    <a:pt x="50" y="14"/>
                  </a:lnTo>
                  <a:lnTo>
                    <a:pt x="61" y="16"/>
                  </a:lnTo>
                  <a:lnTo>
                    <a:pt x="65" y="18"/>
                  </a:lnTo>
                  <a:lnTo>
                    <a:pt x="69" y="21"/>
                  </a:lnTo>
                  <a:lnTo>
                    <a:pt x="71" y="25"/>
                  </a:lnTo>
                  <a:lnTo>
                    <a:pt x="69" y="31"/>
                  </a:lnTo>
                  <a:lnTo>
                    <a:pt x="90" y="69"/>
                  </a:lnTo>
                  <a:lnTo>
                    <a:pt x="111" y="108"/>
                  </a:lnTo>
                  <a:lnTo>
                    <a:pt x="132" y="146"/>
                  </a:lnTo>
                  <a:lnTo>
                    <a:pt x="153" y="185"/>
                  </a:lnTo>
                  <a:lnTo>
                    <a:pt x="171" y="223"/>
                  </a:lnTo>
                  <a:lnTo>
                    <a:pt x="186" y="263"/>
                  </a:lnTo>
                  <a:lnTo>
                    <a:pt x="192" y="284"/>
                  </a:lnTo>
                  <a:lnTo>
                    <a:pt x="196" y="305"/>
                  </a:lnTo>
                  <a:lnTo>
                    <a:pt x="197" y="326"/>
                  </a:lnTo>
                  <a:lnTo>
                    <a:pt x="199" y="350"/>
                  </a:lnTo>
                  <a:lnTo>
                    <a:pt x="194" y="353"/>
                  </a:lnTo>
                  <a:lnTo>
                    <a:pt x="188" y="357"/>
                  </a:lnTo>
                  <a:lnTo>
                    <a:pt x="184" y="359"/>
                  </a:lnTo>
                  <a:lnTo>
                    <a:pt x="180" y="357"/>
                  </a:lnTo>
                  <a:lnTo>
                    <a:pt x="176" y="355"/>
                  </a:lnTo>
                  <a:lnTo>
                    <a:pt x="174" y="351"/>
                  </a:lnTo>
                  <a:lnTo>
                    <a:pt x="146" y="311"/>
                  </a:lnTo>
                  <a:lnTo>
                    <a:pt x="119" y="269"/>
                  </a:lnTo>
                  <a:lnTo>
                    <a:pt x="96" y="225"/>
                  </a:lnTo>
                  <a:lnTo>
                    <a:pt x="73" y="181"/>
                  </a:lnTo>
                  <a:lnTo>
                    <a:pt x="54" y="137"/>
                  </a:lnTo>
                  <a:lnTo>
                    <a:pt x="34" y="91"/>
                  </a:lnTo>
                  <a:lnTo>
                    <a:pt x="17" y="45"/>
                  </a:lnTo>
                  <a:lnTo>
                    <a:pt x="0" y="0"/>
                  </a:lnTo>
                  <a:lnTo>
                    <a:pt x="17" y="4"/>
                  </a:lnTo>
                  <a:lnTo>
                    <a:pt x="171" y="286"/>
                  </a:lnTo>
                  <a:close/>
                </a:path>
              </a:pathLst>
            </a:custGeom>
            <a:solidFill>
              <a:srgbClr val="FFFFFF"/>
            </a:solidFill>
            <a:ln w="9525">
              <a:noFill/>
              <a:round/>
              <a:headEnd/>
              <a:tailEnd/>
            </a:ln>
          </p:spPr>
          <p:txBody>
            <a:bodyPr/>
            <a:lstStyle/>
            <a:p>
              <a:endParaRPr lang="en-US"/>
            </a:p>
          </p:txBody>
        </p:sp>
        <p:sp>
          <p:nvSpPr>
            <p:cNvPr id="168986" name="Freeform 25"/>
            <p:cNvSpPr>
              <a:spLocks/>
            </p:cNvSpPr>
            <p:nvPr/>
          </p:nvSpPr>
          <p:spPr bwMode="auto">
            <a:xfrm>
              <a:off x="2939" y="2966"/>
              <a:ext cx="125" cy="267"/>
            </a:xfrm>
            <a:custGeom>
              <a:avLst/>
              <a:gdLst>
                <a:gd name="T0" fmla="*/ 125 w 125"/>
                <a:gd name="T1" fmla="*/ 250 h 267"/>
                <a:gd name="T2" fmla="*/ 125 w 125"/>
                <a:gd name="T3" fmla="*/ 267 h 267"/>
                <a:gd name="T4" fmla="*/ 113 w 125"/>
                <a:gd name="T5" fmla="*/ 232 h 267"/>
                <a:gd name="T6" fmla="*/ 100 w 125"/>
                <a:gd name="T7" fmla="*/ 198 h 267"/>
                <a:gd name="T8" fmla="*/ 84 w 125"/>
                <a:gd name="T9" fmla="*/ 165 h 267"/>
                <a:gd name="T10" fmla="*/ 69 w 125"/>
                <a:gd name="T11" fmla="*/ 133 h 267"/>
                <a:gd name="T12" fmla="*/ 35 w 125"/>
                <a:gd name="T13" fmla="*/ 67 h 267"/>
                <a:gd name="T14" fmla="*/ 0 w 125"/>
                <a:gd name="T15" fmla="*/ 0 h 267"/>
                <a:gd name="T16" fmla="*/ 17 w 125"/>
                <a:gd name="T17" fmla="*/ 10 h 267"/>
                <a:gd name="T18" fmla="*/ 31 w 125"/>
                <a:gd name="T19" fmla="*/ 21 h 267"/>
                <a:gd name="T20" fmla="*/ 44 w 125"/>
                <a:gd name="T21" fmla="*/ 33 h 267"/>
                <a:gd name="T22" fmla="*/ 54 w 125"/>
                <a:gd name="T23" fmla="*/ 46 h 267"/>
                <a:gd name="T24" fmla="*/ 63 w 125"/>
                <a:gd name="T25" fmla="*/ 62 h 267"/>
                <a:gd name="T26" fmla="*/ 71 w 125"/>
                <a:gd name="T27" fmla="*/ 77 h 267"/>
                <a:gd name="T28" fmla="*/ 79 w 125"/>
                <a:gd name="T29" fmla="*/ 94 h 267"/>
                <a:gd name="T30" fmla="*/ 84 w 125"/>
                <a:gd name="T31" fmla="*/ 110 h 267"/>
                <a:gd name="T32" fmla="*/ 94 w 125"/>
                <a:gd name="T33" fmla="*/ 146 h 267"/>
                <a:gd name="T34" fmla="*/ 102 w 125"/>
                <a:gd name="T35" fmla="*/ 180 h 267"/>
                <a:gd name="T36" fmla="*/ 111 w 125"/>
                <a:gd name="T37" fmla="*/ 215 h 267"/>
                <a:gd name="T38" fmla="*/ 125 w 125"/>
                <a:gd name="T39" fmla="*/ 250 h 2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
                <a:gd name="T61" fmla="*/ 0 h 267"/>
                <a:gd name="T62" fmla="*/ 125 w 125"/>
                <a:gd name="T63" fmla="*/ 267 h 2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 h="267">
                  <a:moveTo>
                    <a:pt x="125" y="250"/>
                  </a:moveTo>
                  <a:lnTo>
                    <a:pt x="125" y="267"/>
                  </a:lnTo>
                  <a:lnTo>
                    <a:pt x="113" y="232"/>
                  </a:lnTo>
                  <a:lnTo>
                    <a:pt x="100" y="198"/>
                  </a:lnTo>
                  <a:lnTo>
                    <a:pt x="84" y="165"/>
                  </a:lnTo>
                  <a:lnTo>
                    <a:pt x="69" y="133"/>
                  </a:lnTo>
                  <a:lnTo>
                    <a:pt x="35" y="67"/>
                  </a:lnTo>
                  <a:lnTo>
                    <a:pt x="0" y="0"/>
                  </a:lnTo>
                  <a:lnTo>
                    <a:pt x="17" y="10"/>
                  </a:lnTo>
                  <a:lnTo>
                    <a:pt x="31" y="21"/>
                  </a:lnTo>
                  <a:lnTo>
                    <a:pt x="44" y="33"/>
                  </a:lnTo>
                  <a:lnTo>
                    <a:pt x="54" y="46"/>
                  </a:lnTo>
                  <a:lnTo>
                    <a:pt x="63" y="62"/>
                  </a:lnTo>
                  <a:lnTo>
                    <a:pt x="71" y="77"/>
                  </a:lnTo>
                  <a:lnTo>
                    <a:pt x="79" y="94"/>
                  </a:lnTo>
                  <a:lnTo>
                    <a:pt x="84" y="110"/>
                  </a:lnTo>
                  <a:lnTo>
                    <a:pt x="94" y="146"/>
                  </a:lnTo>
                  <a:lnTo>
                    <a:pt x="102" y="180"/>
                  </a:lnTo>
                  <a:lnTo>
                    <a:pt x="111" y="215"/>
                  </a:lnTo>
                  <a:lnTo>
                    <a:pt x="125" y="250"/>
                  </a:lnTo>
                  <a:close/>
                </a:path>
              </a:pathLst>
            </a:custGeom>
            <a:solidFill>
              <a:srgbClr val="FFFFFF"/>
            </a:solidFill>
            <a:ln w="9525">
              <a:noFill/>
              <a:round/>
              <a:headEnd/>
              <a:tailEnd/>
            </a:ln>
          </p:spPr>
          <p:txBody>
            <a:bodyPr/>
            <a:lstStyle/>
            <a:p>
              <a:endParaRPr lang="en-US"/>
            </a:p>
          </p:txBody>
        </p:sp>
        <p:sp>
          <p:nvSpPr>
            <p:cNvPr id="168987" name="Freeform 26"/>
            <p:cNvSpPr>
              <a:spLocks/>
            </p:cNvSpPr>
            <p:nvPr/>
          </p:nvSpPr>
          <p:spPr bwMode="auto">
            <a:xfrm>
              <a:off x="3238" y="2982"/>
              <a:ext cx="238" cy="191"/>
            </a:xfrm>
            <a:custGeom>
              <a:avLst/>
              <a:gdLst>
                <a:gd name="T0" fmla="*/ 225 w 238"/>
                <a:gd name="T1" fmla="*/ 69 h 191"/>
                <a:gd name="T2" fmla="*/ 231 w 238"/>
                <a:gd name="T3" fmla="*/ 86 h 191"/>
                <a:gd name="T4" fmla="*/ 238 w 238"/>
                <a:gd name="T5" fmla="*/ 105 h 191"/>
                <a:gd name="T6" fmla="*/ 238 w 238"/>
                <a:gd name="T7" fmla="*/ 113 h 191"/>
                <a:gd name="T8" fmla="*/ 238 w 238"/>
                <a:gd name="T9" fmla="*/ 122 h 191"/>
                <a:gd name="T10" fmla="*/ 236 w 238"/>
                <a:gd name="T11" fmla="*/ 132 h 191"/>
                <a:gd name="T12" fmla="*/ 231 w 238"/>
                <a:gd name="T13" fmla="*/ 140 h 191"/>
                <a:gd name="T14" fmla="*/ 221 w 238"/>
                <a:gd name="T15" fmla="*/ 151 h 191"/>
                <a:gd name="T16" fmla="*/ 211 w 238"/>
                <a:gd name="T17" fmla="*/ 161 h 191"/>
                <a:gd name="T18" fmla="*/ 198 w 238"/>
                <a:gd name="T19" fmla="*/ 168 h 191"/>
                <a:gd name="T20" fmla="*/ 186 w 238"/>
                <a:gd name="T21" fmla="*/ 176 h 191"/>
                <a:gd name="T22" fmla="*/ 173 w 238"/>
                <a:gd name="T23" fmla="*/ 182 h 191"/>
                <a:gd name="T24" fmla="*/ 158 w 238"/>
                <a:gd name="T25" fmla="*/ 186 h 191"/>
                <a:gd name="T26" fmla="*/ 144 w 238"/>
                <a:gd name="T27" fmla="*/ 189 h 191"/>
                <a:gd name="T28" fmla="*/ 129 w 238"/>
                <a:gd name="T29" fmla="*/ 191 h 191"/>
                <a:gd name="T30" fmla="*/ 112 w 238"/>
                <a:gd name="T31" fmla="*/ 188 h 191"/>
                <a:gd name="T32" fmla="*/ 96 w 238"/>
                <a:gd name="T33" fmla="*/ 184 h 191"/>
                <a:gd name="T34" fmla="*/ 79 w 238"/>
                <a:gd name="T35" fmla="*/ 180 h 191"/>
                <a:gd name="T36" fmla="*/ 64 w 238"/>
                <a:gd name="T37" fmla="*/ 174 h 191"/>
                <a:gd name="T38" fmla="*/ 48 w 238"/>
                <a:gd name="T39" fmla="*/ 170 h 191"/>
                <a:gd name="T40" fmla="*/ 33 w 238"/>
                <a:gd name="T41" fmla="*/ 166 h 191"/>
                <a:gd name="T42" fmla="*/ 18 w 238"/>
                <a:gd name="T43" fmla="*/ 163 h 191"/>
                <a:gd name="T44" fmla="*/ 0 w 238"/>
                <a:gd name="T45" fmla="*/ 161 h 191"/>
                <a:gd name="T46" fmla="*/ 2 w 238"/>
                <a:gd name="T47" fmla="*/ 9 h 191"/>
                <a:gd name="T48" fmla="*/ 33 w 238"/>
                <a:gd name="T49" fmla="*/ 1 h 191"/>
                <a:gd name="T50" fmla="*/ 62 w 238"/>
                <a:gd name="T51" fmla="*/ 0 h 191"/>
                <a:gd name="T52" fmla="*/ 77 w 238"/>
                <a:gd name="T53" fmla="*/ 0 h 191"/>
                <a:gd name="T54" fmla="*/ 92 w 238"/>
                <a:gd name="T55" fmla="*/ 0 h 191"/>
                <a:gd name="T56" fmla="*/ 108 w 238"/>
                <a:gd name="T57" fmla="*/ 1 h 191"/>
                <a:gd name="T58" fmla="*/ 123 w 238"/>
                <a:gd name="T59" fmla="*/ 3 h 191"/>
                <a:gd name="T60" fmla="*/ 139 w 238"/>
                <a:gd name="T61" fmla="*/ 7 h 191"/>
                <a:gd name="T62" fmla="*/ 154 w 238"/>
                <a:gd name="T63" fmla="*/ 13 h 191"/>
                <a:gd name="T64" fmla="*/ 167 w 238"/>
                <a:gd name="T65" fmla="*/ 19 h 191"/>
                <a:gd name="T66" fmla="*/ 181 w 238"/>
                <a:gd name="T67" fmla="*/ 26 h 191"/>
                <a:gd name="T68" fmla="*/ 192 w 238"/>
                <a:gd name="T69" fmla="*/ 36 h 191"/>
                <a:gd name="T70" fmla="*/ 204 w 238"/>
                <a:gd name="T71" fmla="*/ 46 h 191"/>
                <a:gd name="T72" fmla="*/ 215 w 238"/>
                <a:gd name="T73" fmla="*/ 55 h 191"/>
                <a:gd name="T74" fmla="*/ 225 w 238"/>
                <a:gd name="T75" fmla="*/ 69 h 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8"/>
                <a:gd name="T115" fmla="*/ 0 h 191"/>
                <a:gd name="T116" fmla="*/ 238 w 238"/>
                <a:gd name="T117" fmla="*/ 191 h 1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8" h="191">
                  <a:moveTo>
                    <a:pt x="225" y="69"/>
                  </a:moveTo>
                  <a:lnTo>
                    <a:pt x="231" y="86"/>
                  </a:lnTo>
                  <a:lnTo>
                    <a:pt x="238" y="105"/>
                  </a:lnTo>
                  <a:lnTo>
                    <a:pt x="238" y="113"/>
                  </a:lnTo>
                  <a:lnTo>
                    <a:pt x="238" y="122"/>
                  </a:lnTo>
                  <a:lnTo>
                    <a:pt x="236" y="132"/>
                  </a:lnTo>
                  <a:lnTo>
                    <a:pt x="231" y="140"/>
                  </a:lnTo>
                  <a:lnTo>
                    <a:pt x="221" y="151"/>
                  </a:lnTo>
                  <a:lnTo>
                    <a:pt x="211" y="161"/>
                  </a:lnTo>
                  <a:lnTo>
                    <a:pt x="198" y="168"/>
                  </a:lnTo>
                  <a:lnTo>
                    <a:pt x="186" y="176"/>
                  </a:lnTo>
                  <a:lnTo>
                    <a:pt x="173" y="182"/>
                  </a:lnTo>
                  <a:lnTo>
                    <a:pt x="158" y="186"/>
                  </a:lnTo>
                  <a:lnTo>
                    <a:pt x="144" y="189"/>
                  </a:lnTo>
                  <a:lnTo>
                    <a:pt x="129" y="191"/>
                  </a:lnTo>
                  <a:lnTo>
                    <a:pt x="112" y="188"/>
                  </a:lnTo>
                  <a:lnTo>
                    <a:pt x="96" y="184"/>
                  </a:lnTo>
                  <a:lnTo>
                    <a:pt x="79" y="180"/>
                  </a:lnTo>
                  <a:lnTo>
                    <a:pt x="64" y="174"/>
                  </a:lnTo>
                  <a:lnTo>
                    <a:pt x="48" y="170"/>
                  </a:lnTo>
                  <a:lnTo>
                    <a:pt x="33" y="166"/>
                  </a:lnTo>
                  <a:lnTo>
                    <a:pt x="18" y="163"/>
                  </a:lnTo>
                  <a:lnTo>
                    <a:pt x="0" y="161"/>
                  </a:lnTo>
                  <a:lnTo>
                    <a:pt x="2" y="9"/>
                  </a:lnTo>
                  <a:lnTo>
                    <a:pt x="33" y="1"/>
                  </a:lnTo>
                  <a:lnTo>
                    <a:pt x="62" y="0"/>
                  </a:lnTo>
                  <a:lnTo>
                    <a:pt x="77" y="0"/>
                  </a:lnTo>
                  <a:lnTo>
                    <a:pt x="92" y="0"/>
                  </a:lnTo>
                  <a:lnTo>
                    <a:pt x="108" y="1"/>
                  </a:lnTo>
                  <a:lnTo>
                    <a:pt x="123" y="3"/>
                  </a:lnTo>
                  <a:lnTo>
                    <a:pt x="139" y="7"/>
                  </a:lnTo>
                  <a:lnTo>
                    <a:pt x="154" y="13"/>
                  </a:lnTo>
                  <a:lnTo>
                    <a:pt x="167" y="19"/>
                  </a:lnTo>
                  <a:lnTo>
                    <a:pt x="181" y="26"/>
                  </a:lnTo>
                  <a:lnTo>
                    <a:pt x="192" y="36"/>
                  </a:lnTo>
                  <a:lnTo>
                    <a:pt x="204" y="46"/>
                  </a:lnTo>
                  <a:lnTo>
                    <a:pt x="215" y="55"/>
                  </a:lnTo>
                  <a:lnTo>
                    <a:pt x="225" y="69"/>
                  </a:lnTo>
                  <a:close/>
                </a:path>
              </a:pathLst>
            </a:custGeom>
            <a:solidFill>
              <a:srgbClr val="FFFFFF"/>
            </a:solidFill>
            <a:ln w="9525">
              <a:noFill/>
              <a:round/>
              <a:headEnd/>
              <a:tailEnd/>
            </a:ln>
          </p:spPr>
          <p:txBody>
            <a:bodyPr/>
            <a:lstStyle/>
            <a:p>
              <a:endParaRPr lang="en-US"/>
            </a:p>
          </p:txBody>
        </p:sp>
        <p:sp>
          <p:nvSpPr>
            <p:cNvPr id="168988" name="Freeform 27"/>
            <p:cNvSpPr>
              <a:spLocks/>
            </p:cNvSpPr>
            <p:nvPr/>
          </p:nvSpPr>
          <p:spPr bwMode="auto">
            <a:xfrm>
              <a:off x="3724" y="3026"/>
              <a:ext cx="581" cy="274"/>
            </a:xfrm>
            <a:custGeom>
              <a:avLst/>
              <a:gdLst>
                <a:gd name="T0" fmla="*/ 297 w 581"/>
                <a:gd name="T1" fmla="*/ 50 h 274"/>
                <a:gd name="T2" fmla="*/ 192 w 581"/>
                <a:gd name="T3" fmla="*/ 59 h 274"/>
                <a:gd name="T4" fmla="*/ 155 w 581"/>
                <a:gd name="T5" fmla="*/ 71 h 274"/>
                <a:gd name="T6" fmla="*/ 125 w 581"/>
                <a:gd name="T7" fmla="*/ 92 h 274"/>
                <a:gd name="T8" fmla="*/ 102 w 581"/>
                <a:gd name="T9" fmla="*/ 124 h 274"/>
                <a:gd name="T10" fmla="*/ 98 w 581"/>
                <a:gd name="T11" fmla="*/ 149 h 274"/>
                <a:gd name="T12" fmla="*/ 103 w 581"/>
                <a:gd name="T13" fmla="*/ 149 h 274"/>
                <a:gd name="T14" fmla="*/ 113 w 581"/>
                <a:gd name="T15" fmla="*/ 144 h 274"/>
                <a:gd name="T16" fmla="*/ 126 w 581"/>
                <a:gd name="T17" fmla="*/ 122 h 274"/>
                <a:gd name="T18" fmla="*/ 149 w 581"/>
                <a:gd name="T19" fmla="*/ 101 h 274"/>
                <a:gd name="T20" fmla="*/ 178 w 581"/>
                <a:gd name="T21" fmla="*/ 88 h 274"/>
                <a:gd name="T22" fmla="*/ 226 w 581"/>
                <a:gd name="T23" fmla="*/ 76 h 274"/>
                <a:gd name="T24" fmla="*/ 330 w 581"/>
                <a:gd name="T25" fmla="*/ 74 h 274"/>
                <a:gd name="T26" fmla="*/ 420 w 581"/>
                <a:gd name="T27" fmla="*/ 74 h 274"/>
                <a:gd name="T28" fmla="*/ 458 w 581"/>
                <a:gd name="T29" fmla="*/ 82 h 274"/>
                <a:gd name="T30" fmla="*/ 493 w 581"/>
                <a:gd name="T31" fmla="*/ 99 h 274"/>
                <a:gd name="T32" fmla="*/ 526 w 581"/>
                <a:gd name="T33" fmla="*/ 120 h 274"/>
                <a:gd name="T34" fmla="*/ 549 w 581"/>
                <a:gd name="T35" fmla="*/ 153 h 274"/>
                <a:gd name="T36" fmla="*/ 560 w 581"/>
                <a:gd name="T37" fmla="*/ 184 h 274"/>
                <a:gd name="T38" fmla="*/ 564 w 581"/>
                <a:gd name="T39" fmla="*/ 203 h 274"/>
                <a:gd name="T40" fmla="*/ 568 w 581"/>
                <a:gd name="T41" fmla="*/ 218 h 274"/>
                <a:gd name="T42" fmla="*/ 574 w 581"/>
                <a:gd name="T43" fmla="*/ 234 h 274"/>
                <a:gd name="T44" fmla="*/ 577 w 581"/>
                <a:gd name="T45" fmla="*/ 257 h 274"/>
                <a:gd name="T46" fmla="*/ 562 w 581"/>
                <a:gd name="T47" fmla="*/ 274 h 274"/>
                <a:gd name="T48" fmla="*/ 560 w 581"/>
                <a:gd name="T49" fmla="*/ 239 h 274"/>
                <a:gd name="T50" fmla="*/ 556 w 581"/>
                <a:gd name="T51" fmla="*/ 224 h 274"/>
                <a:gd name="T52" fmla="*/ 543 w 581"/>
                <a:gd name="T53" fmla="*/ 213 h 274"/>
                <a:gd name="T54" fmla="*/ 535 w 581"/>
                <a:gd name="T55" fmla="*/ 195 h 274"/>
                <a:gd name="T56" fmla="*/ 522 w 581"/>
                <a:gd name="T57" fmla="*/ 182 h 274"/>
                <a:gd name="T58" fmla="*/ 491 w 581"/>
                <a:gd name="T59" fmla="*/ 159 h 274"/>
                <a:gd name="T60" fmla="*/ 470 w 581"/>
                <a:gd name="T61" fmla="*/ 138 h 274"/>
                <a:gd name="T62" fmla="*/ 447 w 581"/>
                <a:gd name="T63" fmla="*/ 124 h 274"/>
                <a:gd name="T64" fmla="*/ 420 w 581"/>
                <a:gd name="T65" fmla="*/ 115 h 274"/>
                <a:gd name="T66" fmla="*/ 393 w 581"/>
                <a:gd name="T67" fmla="*/ 109 h 274"/>
                <a:gd name="T68" fmla="*/ 278 w 581"/>
                <a:gd name="T69" fmla="*/ 96 h 274"/>
                <a:gd name="T70" fmla="*/ 226 w 581"/>
                <a:gd name="T71" fmla="*/ 115 h 274"/>
                <a:gd name="T72" fmla="*/ 176 w 581"/>
                <a:gd name="T73" fmla="*/ 138 h 274"/>
                <a:gd name="T74" fmla="*/ 132 w 581"/>
                <a:gd name="T75" fmla="*/ 170 h 274"/>
                <a:gd name="T76" fmla="*/ 115 w 581"/>
                <a:gd name="T77" fmla="*/ 191 h 274"/>
                <a:gd name="T78" fmla="*/ 100 w 581"/>
                <a:gd name="T79" fmla="*/ 214 h 274"/>
                <a:gd name="T80" fmla="*/ 0 w 581"/>
                <a:gd name="T81" fmla="*/ 218 h 274"/>
                <a:gd name="T82" fmla="*/ 4 w 581"/>
                <a:gd name="T83" fmla="*/ 197 h 274"/>
                <a:gd name="T84" fmla="*/ 9 w 581"/>
                <a:gd name="T85" fmla="*/ 163 h 274"/>
                <a:gd name="T86" fmla="*/ 25 w 581"/>
                <a:gd name="T87" fmla="*/ 122 h 274"/>
                <a:gd name="T88" fmla="*/ 50 w 581"/>
                <a:gd name="T89" fmla="*/ 92 h 274"/>
                <a:gd name="T90" fmla="*/ 80 w 581"/>
                <a:gd name="T91" fmla="*/ 67 h 274"/>
                <a:gd name="T92" fmla="*/ 138 w 581"/>
                <a:gd name="T93" fmla="*/ 38 h 274"/>
                <a:gd name="T94" fmla="*/ 219 w 581"/>
                <a:gd name="T95" fmla="*/ 11 h 274"/>
                <a:gd name="T96" fmla="*/ 272 w 581"/>
                <a:gd name="T97" fmla="*/ 2 h 274"/>
                <a:gd name="T98" fmla="*/ 305 w 581"/>
                <a:gd name="T99" fmla="*/ 7 h 274"/>
                <a:gd name="T100" fmla="*/ 336 w 581"/>
                <a:gd name="T101" fmla="*/ 17 h 274"/>
                <a:gd name="T102" fmla="*/ 364 w 581"/>
                <a:gd name="T103" fmla="*/ 32 h 2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1"/>
                <a:gd name="T157" fmla="*/ 0 h 274"/>
                <a:gd name="T158" fmla="*/ 581 w 581"/>
                <a:gd name="T159" fmla="*/ 274 h 2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1" h="274">
                  <a:moveTo>
                    <a:pt x="378" y="42"/>
                  </a:moveTo>
                  <a:lnTo>
                    <a:pt x="297" y="50"/>
                  </a:lnTo>
                  <a:lnTo>
                    <a:pt x="211" y="55"/>
                  </a:lnTo>
                  <a:lnTo>
                    <a:pt x="192" y="59"/>
                  </a:lnTo>
                  <a:lnTo>
                    <a:pt x="172" y="65"/>
                  </a:lnTo>
                  <a:lnTo>
                    <a:pt x="155" y="71"/>
                  </a:lnTo>
                  <a:lnTo>
                    <a:pt x="140" y="80"/>
                  </a:lnTo>
                  <a:lnTo>
                    <a:pt x="125" y="92"/>
                  </a:lnTo>
                  <a:lnTo>
                    <a:pt x="113" y="107"/>
                  </a:lnTo>
                  <a:lnTo>
                    <a:pt x="102" y="124"/>
                  </a:lnTo>
                  <a:lnTo>
                    <a:pt x="94" y="147"/>
                  </a:lnTo>
                  <a:lnTo>
                    <a:pt x="98" y="149"/>
                  </a:lnTo>
                  <a:lnTo>
                    <a:pt x="102" y="149"/>
                  </a:lnTo>
                  <a:lnTo>
                    <a:pt x="103" y="149"/>
                  </a:lnTo>
                  <a:lnTo>
                    <a:pt x="107" y="147"/>
                  </a:lnTo>
                  <a:lnTo>
                    <a:pt x="113" y="144"/>
                  </a:lnTo>
                  <a:lnTo>
                    <a:pt x="117" y="136"/>
                  </a:lnTo>
                  <a:lnTo>
                    <a:pt x="126" y="122"/>
                  </a:lnTo>
                  <a:lnTo>
                    <a:pt x="136" y="111"/>
                  </a:lnTo>
                  <a:lnTo>
                    <a:pt x="149" y="101"/>
                  </a:lnTo>
                  <a:lnTo>
                    <a:pt x="165" y="94"/>
                  </a:lnTo>
                  <a:lnTo>
                    <a:pt x="178" y="88"/>
                  </a:lnTo>
                  <a:lnTo>
                    <a:pt x="194" y="82"/>
                  </a:lnTo>
                  <a:lnTo>
                    <a:pt x="226" y="76"/>
                  </a:lnTo>
                  <a:lnTo>
                    <a:pt x="261" y="74"/>
                  </a:lnTo>
                  <a:lnTo>
                    <a:pt x="330" y="74"/>
                  </a:lnTo>
                  <a:lnTo>
                    <a:pt x="399" y="73"/>
                  </a:lnTo>
                  <a:lnTo>
                    <a:pt x="420" y="74"/>
                  </a:lnTo>
                  <a:lnTo>
                    <a:pt x="439" y="78"/>
                  </a:lnTo>
                  <a:lnTo>
                    <a:pt x="458" y="82"/>
                  </a:lnTo>
                  <a:lnTo>
                    <a:pt x="476" y="90"/>
                  </a:lnTo>
                  <a:lnTo>
                    <a:pt x="493" y="99"/>
                  </a:lnTo>
                  <a:lnTo>
                    <a:pt x="510" y="109"/>
                  </a:lnTo>
                  <a:lnTo>
                    <a:pt x="526" y="120"/>
                  </a:lnTo>
                  <a:lnTo>
                    <a:pt x="541" y="134"/>
                  </a:lnTo>
                  <a:lnTo>
                    <a:pt x="549" y="153"/>
                  </a:lnTo>
                  <a:lnTo>
                    <a:pt x="558" y="174"/>
                  </a:lnTo>
                  <a:lnTo>
                    <a:pt x="560" y="184"/>
                  </a:lnTo>
                  <a:lnTo>
                    <a:pt x="562" y="193"/>
                  </a:lnTo>
                  <a:lnTo>
                    <a:pt x="564" y="203"/>
                  </a:lnTo>
                  <a:lnTo>
                    <a:pt x="562" y="213"/>
                  </a:lnTo>
                  <a:lnTo>
                    <a:pt x="568" y="218"/>
                  </a:lnTo>
                  <a:lnTo>
                    <a:pt x="572" y="226"/>
                  </a:lnTo>
                  <a:lnTo>
                    <a:pt x="574" y="234"/>
                  </a:lnTo>
                  <a:lnTo>
                    <a:pt x="575" y="241"/>
                  </a:lnTo>
                  <a:lnTo>
                    <a:pt x="577" y="257"/>
                  </a:lnTo>
                  <a:lnTo>
                    <a:pt x="581" y="272"/>
                  </a:lnTo>
                  <a:lnTo>
                    <a:pt x="562" y="274"/>
                  </a:lnTo>
                  <a:lnTo>
                    <a:pt x="562" y="257"/>
                  </a:lnTo>
                  <a:lnTo>
                    <a:pt x="560" y="239"/>
                  </a:lnTo>
                  <a:lnTo>
                    <a:pt x="558" y="232"/>
                  </a:lnTo>
                  <a:lnTo>
                    <a:pt x="556" y="224"/>
                  </a:lnTo>
                  <a:lnTo>
                    <a:pt x="551" y="216"/>
                  </a:lnTo>
                  <a:lnTo>
                    <a:pt x="543" y="213"/>
                  </a:lnTo>
                  <a:lnTo>
                    <a:pt x="539" y="203"/>
                  </a:lnTo>
                  <a:lnTo>
                    <a:pt x="535" y="195"/>
                  </a:lnTo>
                  <a:lnTo>
                    <a:pt x="529" y="188"/>
                  </a:lnTo>
                  <a:lnTo>
                    <a:pt x="522" y="182"/>
                  </a:lnTo>
                  <a:lnTo>
                    <a:pt x="506" y="168"/>
                  </a:lnTo>
                  <a:lnTo>
                    <a:pt x="491" y="159"/>
                  </a:lnTo>
                  <a:lnTo>
                    <a:pt x="481" y="147"/>
                  </a:lnTo>
                  <a:lnTo>
                    <a:pt x="470" y="138"/>
                  </a:lnTo>
                  <a:lnTo>
                    <a:pt x="458" y="130"/>
                  </a:lnTo>
                  <a:lnTo>
                    <a:pt x="447" y="124"/>
                  </a:lnTo>
                  <a:lnTo>
                    <a:pt x="433" y="119"/>
                  </a:lnTo>
                  <a:lnTo>
                    <a:pt x="420" y="115"/>
                  </a:lnTo>
                  <a:lnTo>
                    <a:pt x="407" y="111"/>
                  </a:lnTo>
                  <a:lnTo>
                    <a:pt x="393" y="109"/>
                  </a:lnTo>
                  <a:lnTo>
                    <a:pt x="336" y="103"/>
                  </a:lnTo>
                  <a:lnTo>
                    <a:pt x="278" y="96"/>
                  </a:lnTo>
                  <a:lnTo>
                    <a:pt x="251" y="105"/>
                  </a:lnTo>
                  <a:lnTo>
                    <a:pt x="226" y="115"/>
                  </a:lnTo>
                  <a:lnTo>
                    <a:pt x="199" y="126"/>
                  </a:lnTo>
                  <a:lnTo>
                    <a:pt x="176" y="138"/>
                  </a:lnTo>
                  <a:lnTo>
                    <a:pt x="151" y="153"/>
                  </a:lnTo>
                  <a:lnTo>
                    <a:pt x="132" y="170"/>
                  </a:lnTo>
                  <a:lnTo>
                    <a:pt x="123" y="180"/>
                  </a:lnTo>
                  <a:lnTo>
                    <a:pt x="115" y="191"/>
                  </a:lnTo>
                  <a:lnTo>
                    <a:pt x="107" y="203"/>
                  </a:lnTo>
                  <a:lnTo>
                    <a:pt x="100" y="214"/>
                  </a:lnTo>
                  <a:lnTo>
                    <a:pt x="2" y="230"/>
                  </a:lnTo>
                  <a:lnTo>
                    <a:pt x="0" y="218"/>
                  </a:lnTo>
                  <a:lnTo>
                    <a:pt x="0" y="209"/>
                  </a:lnTo>
                  <a:lnTo>
                    <a:pt x="4" y="197"/>
                  </a:lnTo>
                  <a:lnTo>
                    <a:pt x="4" y="186"/>
                  </a:lnTo>
                  <a:lnTo>
                    <a:pt x="9" y="163"/>
                  </a:lnTo>
                  <a:lnTo>
                    <a:pt x="15" y="142"/>
                  </a:lnTo>
                  <a:lnTo>
                    <a:pt x="25" y="122"/>
                  </a:lnTo>
                  <a:lnTo>
                    <a:pt x="36" y="107"/>
                  </a:lnTo>
                  <a:lnTo>
                    <a:pt x="50" y="92"/>
                  </a:lnTo>
                  <a:lnTo>
                    <a:pt x="65" y="78"/>
                  </a:lnTo>
                  <a:lnTo>
                    <a:pt x="80" y="67"/>
                  </a:lnTo>
                  <a:lnTo>
                    <a:pt x="100" y="57"/>
                  </a:lnTo>
                  <a:lnTo>
                    <a:pt x="138" y="38"/>
                  </a:lnTo>
                  <a:lnTo>
                    <a:pt x="178" y="25"/>
                  </a:lnTo>
                  <a:lnTo>
                    <a:pt x="219" y="11"/>
                  </a:lnTo>
                  <a:lnTo>
                    <a:pt x="255" y="0"/>
                  </a:lnTo>
                  <a:lnTo>
                    <a:pt x="272" y="2"/>
                  </a:lnTo>
                  <a:lnTo>
                    <a:pt x="290" y="3"/>
                  </a:lnTo>
                  <a:lnTo>
                    <a:pt x="305" y="7"/>
                  </a:lnTo>
                  <a:lnTo>
                    <a:pt x="320" y="11"/>
                  </a:lnTo>
                  <a:lnTo>
                    <a:pt x="336" y="17"/>
                  </a:lnTo>
                  <a:lnTo>
                    <a:pt x="351" y="25"/>
                  </a:lnTo>
                  <a:lnTo>
                    <a:pt x="364" y="32"/>
                  </a:lnTo>
                  <a:lnTo>
                    <a:pt x="378" y="42"/>
                  </a:lnTo>
                  <a:close/>
                </a:path>
              </a:pathLst>
            </a:custGeom>
            <a:solidFill>
              <a:srgbClr val="FFFFFF"/>
            </a:solidFill>
            <a:ln w="9525">
              <a:noFill/>
              <a:round/>
              <a:headEnd/>
              <a:tailEnd/>
            </a:ln>
          </p:spPr>
          <p:txBody>
            <a:bodyPr/>
            <a:lstStyle/>
            <a:p>
              <a:endParaRPr lang="en-US"/>
            </a:p>
          </p:txBody>
        </p:sp>
        <p:sp>
          <p:nvSpPr>
            <p:cNvPr id="168989" name="Freeform 28"/>
            <p:cNvSpPr>
              <a:spLocks/>
            </p:cNvSpPr>
            <p:nvPr/>
          </p:nvSpPr>
          <p:spPr bwMode="auto">
            <a:xfrm>
              <a:off x="2624" y="3072"/>
              <a:ext cx="129" cy="216"/>
            </a:xfrm>
            <a:custGeom>
              <a:avLst/>
              <a:gdLst>
                <a:gd name="T0" fmla="*/ 129 w 129"/>
                <a:gd name="T1" fmla="*/ 216 h 216"/>
                <a:gd name="T2" fmla="*/ 117 w 129"/>
                <a:gd name="T3" fmla="*/ 215 h 216"/>
                <a:gd name="T4" fmla="*/ 106 w 129"/>
                <a:gd name="T5" fmla="*/ 211 h 216"/>
                <a:gd name="T6" fmla="*/ 94 w 129"/>
                <a:gd name="T7" fmla="*/ 207 h 216"/>
                <a:gd name="T8" fmla="*/ 85 w 129"/>
                <a:gd name="T9" fmla="*/ 199 h 216"/>
                <a:gd name="T10" fmla="*/ 79 w 129"/>
                <a:gd name="T11" fmla="*/ 195 h 216"/>
                <a:gd name="T12" fmla="*/ 75 w 129"/>
                <a:gd name="T13" fmla="*/ 190 h 216"/>
                <a:gd name="T14" fmla="*/ 71 w 129"/>
                <a:gd name="T15" fmla="*/ 184 h 216"/>
                <a:gd name="T16" fmla="*/ 69 w 129"/>
                <a:gd name="T17" fmla="*/ 178 h 216"/>
                <a:gd name="T18" fmla="*/ 66 w 129"/>
                <a:gd name="T19" fmla="*/ 165 h 216"/>
                <a:gd name="T20" fmla="*/ 64 w 129"/>
                <a:gd name="T21" fmla="*/ 151 h 216"/>
                <a:gd name="T22" fmla="*/ 62 w 129"/>
                <a:gd name="T23" fmla="*/ 138 h 216"/>
                <a:gd name="T24" fmla="*/ 58 w 129"/>
                <a:gd name="T25" fmla="*/ 124 h 216"/>
                <a:gd name="T26" fmla="*/ 54 w 129"/>
                <a:gd name="T27" fmla="*/ 119 h 216"/>
                <a:gd name="T28" fmla="*/ 50 w 129"/>
                <a:gd name="T29" fmla="*/ 113 h 216"/>
                <a:gd name="T30" fmla="*/ 46 w 129"/>
                <a:gd name="T31" fmla="*/ 109 h 216"/>
                <a:gd name="T32" fmla="*/ 39 w 129"/>
                <a:gd name="T33" fmla="*/ 103 h 216"/>
                <a:gd name="T34" fmla="*/ 27 w 129"/>
                <a:gd name="T35" fmla="*/ 78 h 216"/>
                <a:gd name="T36" fmla="*/ 16 w 129"/>
                <a:gd name="T37" fmla="*/ 53 h 216"/>
                <a:gd name="T38" fmla="*/ 12 w 129"/>
                <a:gd name="T39" fmla="*/ 40 h 216"/>
                <a:gd name="T40" fmla="*/ 6 w 129"/>
                <a:gd name="T41" fmla="*/ 27 h 216"/>
                <a:gd name="T42" fmla="*/ 4 w 129"/>
                <a:gd name="T43" fmla="*/ 13 h 216"/>
                <a:gd name="T44" fmla="*/ 0 w 129"/>
                <a:gd name="T45" fmla="*/ 0 h 216"/>
                <a:gd name="T46" fmla="*/ 29 w 129"/>
                <a:gd name="T47" fmla="*/ 55 h 216"/>
                <a:gd name="T48" fmla="*/ 60 w 129"/>
                <a:gd name="T49" fmla="*/ 111 h 216"/>
                <a:gd name="T50" fmla="*/ 92 w 129"/>
                <a:gd name="T51" fmla="*/ 165 h 216"/>
                <a:gd name="T52" fmla="*/ 129 w 129"/>
                <a:gd name="T53" fmla="*/ 216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6"/>
                <a:gd name="T83" fmla="*/ 129 w 129"/>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6">
                  <a:moveTo>
                    <a:pt x="129" y="216"/>
                  </a:moveTo>
                  <a:lnTo>
                    <a:pt x="117" y="215"/>
                  </a:lnTo>
                  <a:lnTo>
                    <a:pt x="106" y="211"/>
                  </a:lnTo>
                  <a:lnTo>
                    <a:pt x="94" y="207"/>
                  </a:lnTo>
                  <a:lnTo>
                    <a:pt x="85" y="199"/>
                  </a:lnTo>
                  <a:lnTo>
                    <a:pt x="79" y="195"/>
                  </a:lnTo>
                  <a:lnTo>
                    <a:pt x="75" y="190"/>
                  </a:lnTo>
                  <a:lnTo>
                    <a:pt x="71" y="184"/>
                  </a:lnTo>
                  <a:lnTo>
                    <a:pt x="69" y="178"/>
                  </a:lnTo>
                  <a:lnTo>
                    <a:pt x="66" y="165"/>
                  </a:lnTo>
                  <a:lnTo>
                    <a:pt x="64" y="151"/>
                  </a:lnTo>
                  <a:lnTo>
                    <a:pt x="62" y="138"/>
                  </a:lnTo>
                  <a:lnTo>
                    <a:pt x="58" y="124"/>
                  </a:lnTo>
                  <a:lnTo>
                    <a:pt x="54" y="119"/>
                  </a:lnTo>
                  <a:lnTo>
                    <a:pt x="50" y="113"/>
                  </a:lnTo>
                  <a:lnTo>
                    <a:pt x="46" y="109"/>
                  </a:lnTo>
                  <a:lnTo>
                    <a:pt x="39" y="103"/>
                  </a:lnTo>
                  <a:lnTo>
                    <a:pt x="27" y="78"/>
                  </a:lnTo>
                  <a:lnTo>
                    <a:pt x="16" y="53"/>
                  </a:lnTo>
                  <a:lnTo>
                    <a:pt x="12" y="40"/>
                  </a:lnTo>
                  <a:lnTo>
                    <a:pt x="6" y="27"/>
                  </a:lnTo>
                  <a:lnTo>
                    <a:pt x="4" y="13"/>
                  </a:lnTo>
                  <a:lnTo>
                    <a:pt x="0" y="0"/>
                  </a:lnTo>
                  <a:lnTo>
                    <a:pt x="29" y="55"/>
                  </a:lnTo>
                  <a:lnTo>
                    <a:pt x="60" y="111"/>
                  </a:lnTo>
                  <a:lnTo>
                    <a:pt x="92" y="165"/>
                  </a:lnTo>
                  <a:lnTo>
                    <a:pt x="129" y="216"/>
                  </a:lnTo>
                  <a:close/>
                </a:path>
              </a:pathLst>
            </a:custGeom>
            <a:solidFill>
              <a:srgbClr val="FFFFFF"/>
            </a:solidFill>
            <a:ln w="9525">
              <a:noFill/>
              <a:round/>
              <a:headEnd/>
              <a:tailEnd/>
            </a:ln>
          </p:spPr>
          <p:txBody>
            <a:bodyPr/>
            <a:lstStyle/>
            <a:p>
              <a:endParaRPr lang="en-US"/>
            </a:p>
          </p:txBody>
        </p:sp>
        <p:sp>
          <p:nvSpPr>
            <p:cNvPr id="168990" name="Freeform 29"/>
            <p:cNvSpPr>
              <a:spLocks/>
            </p:cNvSpPr>
            <p:nvPr/>
          </p:nvSpPr>
          <p:spPr bwMode="auto">
            <a:xfrm>
              <a:off x="3950" y="3148"/>
              <a:ext cx="284" cy="96"/>
            </a:xfrm>
            <a:custGeom>
              <a:avLst/>
              <a:gdLst>
                <a:gd name="T0" fmla="*/ 284 w 284"/>
                <a:gd name="T1" fmla="*/ 79 h 96"/>
                <a:gd name="T2" fmla="*/ 242 w 284"/>
                <a:gd name="T3" fmla="*/ 96 h 96"/>
                <a:gd name="T4" fmla="*/ 238 w 284"/>
                <a:gd name="T5" fmla="*/ 85 h 96"/>
                <a:gd name="T6" fmla="*/ 230 w 284"/>
                <a:gd name="T7" fmla="*/ 71 h 96"/>
                <a:gd name="T8" fmla="*/ 227 w 284"/>
                <a:gd name="T9" fmla="*/ 66 h 96"/>
                <a:gd name="T10" fmla="*/ 221 w 284"/>
                <a:gd name="T11" fmla="*/ 62 h 96"/>
                <a:gd name="T12" fmla="*/ 215 w 284"/>
                <a:gd name="T13" fmla="*/ 58 h 96"/>
                <a:gd name="T14" fmla="*/ 209 w 284"/>
                <a:gd name="T15" fmla="*/ 54 h 96"/>
                <a:gd name="T16" fmla="*/ 196 w 284"/>
                <a:gd name="T17" fmla="*/ 56 h 96"/>
                <a:gd name="T18" fmla="*/ 184 w 284"/>
                <a:gd name="T19" fmla="*/ 56 h 96"/>
                <a:gd name="T20" fmla="*/ 175 w 284"/>
                <a:gd name="T21" fmla="*/ 54 h 96"/>
                <a:gd name="T22" fmla="*/ 165 w 284"/>
                <a:gd name="T23" fmla="*/ 48 h 96"/>
                <a:gd name="T24" fmla="*/ 148 w 284"/>
                <a:gd name="T25" fmla="*/ 35 h 96"/>
                <a:gd name="T26" fmla="*/ 129 w 284"/>
                <a:gd name="T27" fmla="*/ 18 h 96"/>
                <a:gd name="T28" fmla="*/ 119 w 284"/>
                <a:gd name="T29" fmla="*/ 14 h 96"/>
                <a:gd name="T30" fmla="*/ 110 w 284"/>
                <a:gd name="T31" fmla="*/ 12 h 96"/>
                <a:gd name="T32" fmla="*/ 100 w 284"/>
                <a:gd name="T33" fmla="*/ 12 h 96"/>
                <a:gd name="T34" fmla="*/ 92 w 284"/>
                <a:gd name="T35" fmla="*/ 14 h 96"/>
                <a:gd name="T36" fmla="*/ 75 w 284"/>
                <a:gd name="T37" fmla="*/ 22 h 96"/>
                <a:gd name="T38" fmla="*/ 60 w 284"/>
                <a:gd name="T39" fmla="*/ 31 h 96"/>
                <a:gd name="T40" fmla="*/ 52 w 284"/>
                <a:gd name="T41" fmla="*/ 35 h 96"/>
                <a:gd name="T42" fmla="*/ 44 w 284"/>
                <a:gd name="T43" fmla="*/ 39 h 96"/>
                <a:gd name="T44" fmla="*/ 39 w 284"/>
                <a:gd name="T45" fmla="*/ 41 h 96"/>
                <a:gd name="T46" fmla="*/ 31 w 284"/>
                <a:gd name="T47" fmla="*/ 41 h 96"/>
                <a:gd name="T48" fmla="*/ 23 w 284"/>
                <a:gd name="T49" fmla="*/ 41 h 96"/>
                <a:gd name="T50" fmla="*/ 16 w 284"/>
                <a:gd name="T51" fmla="*/ 37 h 96"/>
                <a:gd name="T52" fmla="*/ 8 w 284"/>
                <a:gd name="T53" fmla="*/ 31 h 96"/>
                <a:gd name="T54" fmla="*/ 0 w 284"/>
                <a:gd name="T55" fmla="*/ 22 h 96"/>
                <a:gd name="T56" fmla="*/ 12 w 284"/>
                <a:gd name="T57" fmla="*/ 14 h 96"/>
                <a:gd name="T58" fmla="*/ 25 w 284"/>
                <a:gd name="T59" fmla="*/ 8 h 96"/>
                <a:gd name="T60" fmla="*/ 39 w 284"/>
                <a:gd name="T61" fmla="*/ 4 h 96"/>
                <a:gd name="T62" fmla="*/ 52 w 284"/>
                <a:gd name="T63" fmla="*/ 2 h 96"/>
                <a:gd name="T64" fmla="*/ 65 w 284"/>
                <a:gd name="T65" fmla="*/ 0 h 96"/>
                <a:gd name="T66" fmla="*/ 79 w 284"/>
                <a:gd name="T67" fmla="*/ 0 h 96"/>
                <a:gd name="T68" fmla="*/ 94 w 284"/>
                <a:gd name="T69" fmla="*/ 0 h 96"/>
                <a:gd name="T70" fmla="*/ 108 w 284"/>
                <a:gd name="T71" fmla="*/ 2 h 96"/>
                <a:gd name="T72" fmla="*/ 165 w 284"/>
                <a:gd name="T73" fmla="*/ 14 h 96"/>
                <a:gd name="T74" fmla="*/ 219 w 284"/>
                <a:gd name="T75" fmla="*/ 27 h 96"/>
                <a:gd name="T76" fmla="*/ 236 w 284"/>
                <a:gd name="T77" fmla="*/ 41 h 96"/>
                <a:gd name="T78" fmla="*/ 252 w 284"/>
                <a:gd name="T79" fmla="*/ 54 h 96"/>
                <a:gd name="T80" fmla="*/ 267 w 284"/>
                <a:gd name="T81" fmla="*/ 66 h 96"/>
                <a:gd name="T82" fmla="*/ 284 w 284"/>
                <a:gd name="T83" fmla="*/ 79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4"/>
                <a:gd name="T127" fmla="*/ 0 h 96"/>
                <a:gd name="T128" fmla="*/ 284 w 284"/>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4" h="96">
                  <a:moveTo>
                    <a:pt x="284" y="79"/>
                  </a:moveTo>
                  <a:lnTo>
                    <a:pt x="242" y="96"/>
                  </a:lnTo>
                  <a:lnTo>
                    <a:pt x="238" y="85"/>
                  </a:lnTo>
                  <a:lnTo>
                    <a:pt x="230" y="71"/>
                  </a:lnTo>
                  <a:lnTo>
                    <a:pt x="227" y="66"/>
                  </a:lnTo>
                  <a:lnTo>
                    <a:pt x="221" y="62"/>
                  </a:lnTo>
                  <a:lnTo>
                    <a:pt x="215" y="58"/>
                  </a:lnTo>
                  <a:lnTo>
                    <a:pt x="209" y="54"/>
                  </a:lnTo>
                  <a:lnTo>
                    <a:pt x="196" y="56"/>
                  </a:lnTo>
                  <a:lnTo>
                    <a:pt x="184" y="56"/>
                  </a:lnTo>
                  <a:lnTo>
                    <a:pt x="175" y="54"/>
                  </a:lnTo>
                  <a:lnTo>
                    <a:pt x="165" y="48"/>
                  </a:lnTo>
                  <a:lnTo>
                    <a:pt x="148" y="35"/>
                  </a:lnTo>
                  <a:lnTo>
                    <a:pt x="129" y="18"/>
                  </a:lnTo>
                  <a:lnTo>
                    <a:pt x="119" y="14"/>
                  </a:lnTo>
                  <a:lnTo>
                    <a:pt x="110" y="12"/>
                  </a:lnTo>
                  <a:lnTo>
                    <a:pt x="100" y="12"/>
                  </a:lnTo>
                  <a:lnTo>
                    <a:pt x="92" y="14"/>
                  </a:lnTo>
                  <a:lnTo>
                    <a:pt x="75" y="22"/>
                  </a:lnTo>
                  <a:lnTo>
                    <a:pt x="60" y="31"/>
                  </a:lnTo>
                  <a:lnTo>
                    <a:pt x="52" y="35"/>
                  </a:lnTo>
                  <a:lnTo>
                    <a:pt x="44" y="39"/>
                  </a:lnTo>
                  <a:lnTo>
                    <a:pt x="39" y="41"/>
                  </a:lnTo>
                  <a:lnTo>
                    <a:pt x="31" y="41"/>
                  </a:lnTo>
                  <a:lnTo>
                    <a:pt x="23" y="41"/>
                  </a:lnTo>
                  <a:lnTo>
                    <a:pt x="16" y="37"/>
                  </a:lnTo>
                  <a:lnTo>
                    <a:pt x="8" y="31"/>
                  </a:lnTo>
                  <a:lnTo>
                    <a:pt x="0" y="22"/>
                  </a:lnTo>
                  <a:lnTo>
                    <a:pt x="12" y="14"/>
                  </a:lnTo>
                  <a:lnTo>
                    <a:pt x="25" y="8"/>
                  </a:lnTo>
                  <a:lnTo>
                    <a:pt x="39" y="4"/>
                  </a:lnTo>
                  <a:lnTo>
                    <a:pt x="52" y="2"/>
                  </a:lnTo>
                  <a:lnTo>
                    <a:pt x="65" y="0"/>
                  </a:lnTo>
                  <a:lnTo>
                    <a:pt x="79" y="0"/>
                  </a:lnTo>
                  <a:lnTo>
                    <a:pt x="94" y="0"/>
                  </a:lnTo>
                  <a:lnTo>
                    <a:pt x="108" y="2"/>
                  </a:lnTo>
                  <a:lnTo>
                    <a:pt x="165" y="14"/>
                  </a:lnTo>
                  <a:lnTo>
                    <a:pt x="219" y="27"/>
                  </a:lnTo>
                  <a:lnTo>
                    <a:pt x="236" y="41"/>
                  </a:lnTo>
                  <a:lnTo>
                    <a:pt x="252" y="54"/>
                  </a:lnTo>
                  <a:lnTo>
                    <a:pt x="267" y="66"/>
                  </a:lnTo>
                  <a:lnTo>
                    <a:pt x="284" y="79"/>
                  </a:lnTo>
                  <a:close/>
                </a:path>
              </a:pathLst>
            </a:custGeom>
            <a:solidFill>
              <a:srgbClr val="FFFFFF"/>
            </a:solidFill>
            <a:ln w="9525">
              <a:noFill/>
              <a:round/>
              <a:headEnd/>
              <a:tailEnd/>
            </a:ln>
          </p:spPr>
          <p:txBody>
            <a:bodyPr/>
            <a:lstStyle/>
            <a:p>
              <a:endParaRPr lang="en-US"/>
            </a:p>
          </p:txBody>
        </p:sp>
        <p:sp>
          <p:nvSpPr>
            <p:cNvPr id="168991" name="Freeform 30"/>
            <p:cNvSpPr>
              <a:spLocks/>
            </p:cNvSpPr>
            <p:nvPr/>
          </p:nvSpPr>
          <p:spPr bwMode="auto">
            <a:xfrm>
              <a:off x="3181" y="3164"/>
              <a:ext cx="132" cy="117"/>
            </a:xfrm>
            <a:custGeom>
              <a:avLst/>
              <a:gdLst>
                <a:gd name="T0" fmla="*/ 132 w 132"/>
                <a:gd name="T1" fmla="*/ 42 h 117"/>
                <a:gd name="T2" fmla="*/ 128 w 132"/>
                <a:gd name="T3" fmla="*/ 63 h 117"/>
                <a:gd name="T4" fmla="*/ 123 w 132"/>
                <a:gd name="T5" fmla="*/ 84 h 117"/>
                <a:gd name="T6" fmla="*/ 117 w 132"/>
                <a:gd name="T7" fmla="*/ 94 h 117"/>
                <a:gd name="T8" fmla="*/ 109 w 132"/>
                <a:gd name="T9" fmla="*/ 103 h 117"/>
                <a:gd name="T10" fmla="*/ 101 w 132"/>
                <a:gd name="T11" fmla="*/ 109 h 117"/>
                <a:gd name="T12" fmla="*/ 90 w 132"/>
                <a:gd name="T13" fmla="*/ 113 h 117"/>
                <a:gd name="T14" fmla="*/ 69 w 132"/>
                <a:gd name="T15" fmla="*/ 117 h 117"/>
                <a:gd name="T16" fmla="*/ 46 w 132"/>
                <a:gd name="T17" fmla="*/ 117 h 117"/>
                <a:gd name="T18" fmla="*/ 32 w 132"/>
                <a:gd name="T19" fmla="*/ 117 h 117"/>
                <a:gd name="T20" fmla="*/ 21 w 132"/>
                <a:gd name="T21" fmla="*/ 117 h 117"/>
                <a:gd name="T22" fmla="*/ 9 w 132"/>
                <a:gd name="T23" fmla="*/ 115 h 117"/>
                <a:gd name="T24" fmla="*/ 0 w 132"/>
                <a:gd name="T25" fmla="*/ 111 h 117"/>
                <a:gd name="T26" fmla="*/ 11 w 132"/>
                <a:gd name="T27" fmla="*/ 99 h 117"/>
                <a:gd name="T28" fmla="*/ 21 w 132"/>
                <a:gd name="T29" fmla="*/ 88 h 117"/>
                <a:gd name="T30" fmla="*/ 29 w 132"/>
                <a:gd name="T31" fmla="*/ 75 h 117"/>
                <a:gd name="T32" fmla="*/ 34 w 132"/>
                <a:gd name="T33" fmla="*/ 59 h 117"/>
                <a:gd name="T34" fmla="*/ 46 w 132"/>
                <a:gd name="T35" fmla="*/ 29 h 117"/>
                <a:gd name="T36" fmla="*/ 57 w 132"/>
                <a:gd name="T37" fmla="*/ 0 h 117"/>
                <a:gd name="T38" fmla="*/ 80 w 132"/>
                <a:gd name="T39" fmla="*/ 6 h 117"/>
                <a:gd name="T40" fmla="*/ 105 w 132"/>
                <a:gd name="T41" fmla="*/ 9 h 117"/>
                <a:gd name="T42" fmla="*/ 117 w 132"/>
                <a:gd name="T43" fmla="*/ 13 h 117"/>
                <a:gd name="T44" fmla="*/ 125 w 132"/>
                <a:gd name="T45" fmla="*/ 19 h 117"/>
                <a:gd name="T46" fmla="*/ 128 w 132"/>
                <a:gd name="T47" fmla="*/ 23 h 117"/>
                <a:gd name="T48" fmla="*/ 130 w 132"/>
                <a:gd name="T49" fmla="*/ 29 h 117"/>
                <a:gd name="T50" fmla="*/ 132 w 132"/>
                <a:gd name="T51" fmla="*/ 34 h 117"/>
                <a:gd name="T52" fmla="*/ 132 w 132"/>
                <a:gd name="T53" fmla="*/ 42 h 1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2"/>
                <a:gd name="T82" fmla="*/ 0 h 117"/>
                <a:gd name="T83" fmla="*/ 132 w 132"/>
                <a:gd name="T84" fmla="*/ 117 h 1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2" h="117">
                  <a:moveTo>
                    <a:pt x="132" y="42"/>
                  </a:moveTo>
                  <a:lnTo>
                    <a:pt x="128" y="63"/>
                  </a:lnTo>
                  <a:lnTo>
                    <a:pt x="123" y="84"/>
                  </a:lnTo>
                  <a:lnTo>
                    <a:pt x="117" y="94"/>
                  </a:lnTo>
                  <a:lnTo>
                    <a:pt x="109" y="103"/>
                  </a:lnTo>
                  <a:lnTo>
                    <a:pt x="101" y="109"/>
                  </a:lnTo>
                  <a:lnTo>
                    <a:pt x="90" y="113"/>
                  </a:lnTo>
                  <a:lnTo>
                    <a:pt x="69" y="117"/>
                  </a:lnTo>
                  <a:lnTo>
                    <a:pt x="46" y="117"/>
                  </a:lnTo>
                  <a:lnTo>
                    <a:pt x="32" y="117"/>
                  </a:lnTo>
                  <a:lnTo>
                    <a:pt x="21" y="117"/>
                  </a:lnTo>
                  <a:lnTo>
                    <a:pt x="9" y="115"/>
                  </a:lnTo>
                  <a:lnTo>
                    <a:pt x="0" y="111"/>
                  </a:lnTo>
                  <a:lnTo>
                    <a:pt x="11" y="99"/>
                  </a:lnTo>
                  <a:lnTo>
                    <a:pt x="21" y="88"/>
                  </a:lnTo>
                  <a:lnTo>
                    <a:pt x="29" y="75"/>
                  </a:lnTo>
                  <a:lnTo>
                    <a:pt x="34" y="59"/>
                  </a:lnTo>
                  <a:lnTo>
                    <a:pt x="46" y="29"/>
                  </a:lnTo>
                  <a:lnTo>
                    <a:pt x="57" y="0"/>
                  </a:lnTo>
                  <a:lnTo>
                    <a:pt x="80" y="6"/>
                  </a:lnTo>
                  <a:lnTo>
                    <a:pt x="105" y="9"/>
                  </a:lnTo>
                  <a:lnTo>
                    <a:pt x="117" y="13"/>
                  </a:lnTo>
                  <a:lnTo>
                    <a:pt x="125" y="19"/>
                  </a:lnTo>
                  <a:lnTo>
                    <a:pt x="128" y="23"/>
                  </a:lnTo>
                  <a:lnTo>
                    <a:pt x="130" y="29"/>
                  </a:lnTo>
                  <a:lnTo>
                    <a:pt x="132" y="34"/>
                  </a:lnTo>
                  <a:lnTo>
                    <a:pt x="132" y="42"/>
                  </a:lnTo>
                  <a:close/>
                </a:path>
              </a:pathLst>
            </a:custGeom>
            <a:solidFill>
              <a:srgbClr val="FFFFFF"/>
            </a:solidFill>
            <a:ln w="9525">
              <a:noFill/>
              <a:round/>
              <a:headEnd/>
              <a:tailEnd/>
            </a:ln>
          </p:spPr>
          <p:txBody>
            <a:bodyPr/>
            <a:lstStyle/>
            <a:p>
              <a:endParaRPr lang="en-US"/>
            </a:p>
          </p:txBody>
        </p:sp>
        <p:sp>
          <p:nvSpPr>
            <p:cNvPr id="168992" name="Freeform 31"/>
            <p:cNvSpPr>
              <a:spLocks/>
            </p:cNvSpPr>
            <p:nvPr/>
          </p:nvSpPr>
          <p:spPr bwMode="auto">
            <a:xfrm>
              <a:off x="3839" y="3185"/>
              <a:ext cx="123" cy="123"/>
            </a:xfrm>
            <a:custGeom>
              <a:avLst/>
              <a:gdLst>
                <a:gd name="T0" fmla="*/ 123 w 123"/>
                <a:gd name="T1" fmla="*/ 21 h 123"/>
                <a:gd name="T2" fmla="*/ 121 w 123"/>
                <a:gd name="T3" fmla="*/ 40 h 123"/>
                <a:gd name="T4" fmla="*/ 117 w 123"/>
                <a:gd name="T5" fmla="*/ 63 h 123"/>
                <a:gd name="T6" fmla="*/ 111 w 123"/>
                <a:gd name="T7" fmla="*/ 86 h 123"/>
                <a:gd name="T8" fmla="*/ 102 w 123"/>
                <a:gd name="T9" fmla="*/ 107 h 123"/>
                <a:gd name="T10" fmla="*/ 98 w 123"/>
                <a:gd name="T11" fmla="*/ 105 h 123"/>
                <a:gd name="T12" fmla="*/ 92 w 123"/>
                <a:gd name="T13" fmla="*/ 107 h 123"/>
                <a:gd name="T14" fmla="*/ 88 w 123"/>
                <a:gd name="T15" fmla="*/ 109 h 123"/>
                <a:gd name="T16" fmla="*/ 82 w 123"/>
                <a:gd name="T17" fmla="*/ 113 h 123"/>
                <a:gd name="T18" fmla="*/ 73 w 123"/>
                <a:gd name="T19" fmla="*/ 119 h 123"/>
                <a:gd name="T20" fmla="*/ 63 w 123"/>
                <a:gd name="T21" fmla="*/ 123 h 123"/>
                <a:gd name="T22" fmla="*/ 46 w 123"/>
                <a:gd name="T23" fmla="*/ 123 h 123"/>
                <a:gd name="T24" fmla="*/ 33 w 123"/>
                <a:gd name="T25" fmla="*/ 121 h 123"/>
                <a:gd name="T26" fmla="*/ 25 w 123"/>
                <a:gd name="T27" fmla="*/ 119 h 123"/>
                <a:gd name="T28" fmla="*/ 19 w 123"/>
                <a:gd name="T29" fmla="*/ 115 h 123"/>
                <a:gd name="T30" fmla="*/ 11 w 123"/>
                <a:gd name="T31" fmla="*/ 111 h 123"/>
                <a:gd name="T32" fmla="*/ 6 w 123"/>
                <a:gd name="T33" fmla="*/ 107 h 123"/>
                <a:gd name="T34" fmla="*/ 2 w 123"/>
                <a:gd name="T35" fmla="*/ 102 h 123"/>
                <a:gd name="T36" fmla="*/ 0 w 123"/>
                <a:gd name="T37" fmla="*/ 94 h 123"/>
                <a:gd name="T38" fmla="*/ 0 w 123"/>
                <a:gd name="T39" fmla="*/ 88 h 123"/>
                <a:gd name="T40" fmla="*/ 2 w 123"/>
                <a:gd name="T41" fmla="*/ 80 h 123"/>
                <a:gd name="T42" fmla="*/ 4 w 123"/>
                <a:gd name="T43" fmla="*/ 67 h 123"/>
                <a:gd name="T44" fmla="*/ 10 w 123"/>
                <a:gd name="T45" fmla="*/ 54 h 123"/>
                <a:gd name="T46" fmla="*/ 25 w 123"/>
                <a:gd name="T47" fmla="*/ 34 h 123"/>
                <a:gd name="T48" fmla="*/ 42 w 123"/>
                <a:gd name="T49" fmla="*/ 17 h 123"/>
                <a:gd name="T50" fmla="*/ 50 w 123"/>
                <a:gd name="T51" fmla="*/ 11 h 123"/>
                <a:gd name="T52" fmla="*/ 61 w 123"/>
                <a:gd name="T53" fmla="*/ 6 h 123"/>
                <a:gd name="T54" fmla="*/ 71 w 123"/>
                <a:gd name="T55" fmla="*/ 2 h 123"/>
                <a:gd name="T56" fmla="*/ 82 w 123"/>
                <a:gd name="T57" fmla="*/ 0 h 123"/>
                <a:gd name="T58" fmla="*/ 94 w 123"/>
                <a:gd name="T59" fmla="*/ 2 h 123"/>
                <a:gd name="T60" fmla="*/ 105 w 123"/>
                <a:gd name="T61" fmla="*/ 6 h 123"/>
                <a:gd name="T62" fmla="*/ 115 w 123"/>
                <a:gd name="T63" fmla="*/ 11 h 123"/>
                <a:gd name="T64" fmla="*/ 123 w 123"/>
                <a:gd name="T65" fmla="*/ 21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23"/>
                <a:gd name="T101" fmla="*/ 123 w 12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23">
                  <a:moveTo>
                    <a:pt x="123" y="21"/>
                  </a:moveTo>
                  <a:lnTo>
                    <a:pt x="121" y="40"/>
                  </a:lnTo>
                  <a:lnTo>
                    <a:pt x="117" y="63"/>
                  </a:lnTo>
                  <a:lnTo>
                    <a:pt x="111" y="86"/>
                  </a:lnTo>
                  <a:lnTo>
                    <a:pt x="102" y="107"/>
                  </a:lnTo>
                  <a:lnTo>
                    <a:pt x="98" y="105"/>
                  </a:lnTo>
                  <a:lnTo>
                    <a:pt x="92" y="107"/>
                  </a:lnTo>
                  <a:lnTo>
                    <a:pt x="88" y="109"/>
                  </a:lnTo>
                  <a:lnTo>
                    <a:pt x="82" y="113"/>
                  </a:lnTo>
                  <a:lnTo>
                    <a:pt x="73" y="119"/>
                  </a:lnTo>
                  <a:lnTo>
                    <a:pt x="63" y="123"/>
                  </a:lnTo>
                  <a:lnTo>
                    <a:pt x="46" y="123"/>
                  </a:lnTo>
                  <a:lnTo>
                    <a:pt x="33" y="121"/>
                  </a:lnTo>
                  <a:lnTo>
                    <a:pt x="25" y="119"/>
                  </a:lnTo>
                  <a:lnTo>
                    <a:pt x="19" y="115"/>
                  </a:lnTo>
                  <a:lnTo>
                    <a:pt x="11" y="111"/>
                  </a:lnTo>
                  <a:lnTo>
                    <a:pt x="6" y="107"/>
                  </a:lnTo>
                  <a:lnTo>
                    <a:pt x="2" y="102"/>
                  </a:lnTo>
                  <a:lnTo>
                    <a:pt x="0" y="94"/>
                  </a:lnTo>
                  <a:lnTo>
                    <a:pt x="0" y="88"/>
                  </a:lnTo>
                  <a:lnTo>
                    <a:pt x="2" y="80"/>
                  </a:lnTo>
                  <a:lnTo>
                    <a:pt x="4" y="67"/>
                  </a:lnTo>
                  <a:lnTo>
                    <a:pt x="10" y="54"/>
                  </a:lnTo>
                  <a:lnTo>
                    <a:pt x="25" y="34"/>
                  </a:lnTo>
                  <a:lnTo>
                    <a:pt x="42" y="17"/>
                  </a:lnTo>
                  <a:lnTo>
                    <a:pt x="50" y="11"/>
                  </a:lnTo>
                  <a:lnTo>
                    <a:pt x="61" y="6"/>
                  </a:lnTo>
                  <a:lnTo>
                    <a:pt x="71" y="2"/>
                  </a:lnTo>
                  <a:lnTo>
                    <a:pt x="82" y="0"/>
                  </a:lnTo>
                  <a:lnTo>
                    <a:pt x="94" y="2"/>
                  </a:lnTo>
                  <a:lnTo>
                    <a:pt x="105" y="6"/>
                  </a:lnTo>
                  <a:lnTo>
                    <a:pt x="115" y="11"/>
                  </a:lnTo>
                  <a:lnTo>
                    <a:pt x="123" y="21"/>
                  </a:lnTo>
                  <a:close/>
                </a:path>
              </a:pathLst>
            </a:custGeom>
            <a:solidFill>
              <a:srgbClr val="FFFFFF"/>
            </a:solidFill>
            <a:ln w="9525">
              <a:noFill/>
              <a:round/>
              <a:headEnd/>
              <a:tailEnd/>
            </a:ln>
          </p:spPr>
          <p:txBody>
            <a:bodyPr/>
            <a:lstStyle/>
            <a:p>
              <a:endParaRPr lang="en-US"/>
            </a:p>
          </p:txBody>
        </p:sp>
        <p:sp>
          <p:nvSpPr>
            <p:cNvPr id="168993" name="Freeform 32"/>
            <p:cNvSpPr>
              <a:spLocks/>
            </p:cNvSpPr>
            <p:nvPr/>
          </p:nvSpPr>
          <p:spPr bwMode="auto">
            <a:xfrm>
              <a:off x="3929" y="3185"/>
              <a:ext cx="179" cy="251"/>
            </a:xfrm>
            <a:custGeom>
              <a:avLst/>
              <a:gdLst>
                <a:gd name="T0" fmla="*/ 179 w 179"/>
                <a:gd name="T1" fmla="*/ 42 h 251"/>
                <a:gd name="T2" fmla="*/ 167 w 179"/>
                <a:gd name="T3" fmla="*/ 63 h 251"/>
                <a:gd name="T4" fmla="*/ 157 w 179"/>
                <a:gd name="T5" fmla="*/ 84 h 251"/>
                <a:gd name="T6" fmla="*/ 150 w 179"/>
                <a:gd name="T7" fmla="*/ 107 h 251"/>
                <a:gd name="T8" fmla="*/ 142 w 179"/>
                <a:gd name="T9" fmla="*/ 128 h 251"/>
                <a:gd name="T10" fmla="*/ 127 w 179"/>
                <a:gd name="T11" fmla="*/ 174 h 251"/>
                <a:gd name="T12" fmla="*/ 108 w 179"/>
                <a:gd name="T13" fmla="*/ 219 h 251"/>
                <a:gd name="T14" fmla="*/ 102 w 179"/>
                <a:gd name="T15" fmla="*/ 224 h 251"/>
                <a:gd name="T16" fmla="*/ 96 w 179"/>
                <a:gd name="T17" fmla="*/ 232 h 251"/>
                <a:gd name="T18" fmla="*/ 88 w 179"/>
                <a:gd name="T19" fmla="*/ 236 h 251"/>
                <a:gd name="T20" fmla="*/ 81 w 179"/>
                <a:gd name="T21" fmla="*/ 240 h 251"/>
                <a:gd name="T22" fmla="*/ 65 w 179"/>
                <a:gd name="T23" fmla="*/ 247 h 251"/>
                <a:gd name="T24" fmla="*/ 48 w 179"/>
                <a:gd name="T25" fmla="*/ 251 h 251"/>
                <a:gd name="T26" fmla="*/ 38 w 179"/>
                <a:gd name="T27" fmla="*/ 249 h 251"/>
                <a:gd name="T28" fmla="*/ 29 w 179"/>
                <a:gd name="T29" fmla="*/ 247 h 251"/>
                <a:gd name="T30" fmla="*/ 21 w 179"/>
                <a:gd name="T31" fmla="*/ 243 h 251"/>
                <a:gd name="T32" fmla="*/ 14 w 179"/>
                <a:gd name="T33" fmla="*/ 240 h 251"/>
                <a:gd name="T34" fmla="*/ 8 w 179"/>
                <a:gd name="T35" fmla="*/ 234 h 251"/>
                <a:gd name="T36" fmla="*/ 2 w 179"/>
                <a:gd name="T37" fmla="*/ 228 h 251"/>
                <a:gd name="T38" fmla="*/ 0 w 179"/>
                <a:gd name="T39" fmla="*/ 219 h 251"/>
                <a:gd name="T40" fmla="*/ 0 w 179"/>
                <a:gd name="T41" fmla="*/ 209 h 251"/>
                <a:gd name="T42" fmla="*/ 4 w 179"/>
                <a:gd name="T43" fmla="*/ 186 h 251"/>
                <a:gd name="T44" fmla="*/ 10 w 179"/>
                <a:gd name="T45" fmla="*/ 163 h 251"/>
                <a:gd name="T46" fmla="*/ 17 w 179"/>
                <a:gd name="T47" fmla="*/ 140 h 251"/>
                <a:gd name="T48" fmla="*/ 25 w 179"/>
                <a:gd name="T49" fmla="*/ 117 h 251"/>
                <a:gd name="T50" fmla="*/ 42 w 179"/>
                <a:gd name="T51" fmla="*/ 73 h 251"/>
                <a:gd name="T52" fmla="*/ 60 w 179"/>
                <a:gd name="T53" fmla="*/ 31 h 251"/>
                <a:gd name="T54" fmla="*/ 65 w 179"/>
                <a:gd name="T55" fmla="*/ 23 h 251"/>
                <a:gd name="T56" fmla="*/ 73 w 179"/>
                <a:gd name="T57" fmla="*/ 17 h 251"/>
                <a:gd name="T58" fmla="*/ 81 w 179"/>
                <a:gd name="T59" fmla="*/ 13 h 251"/>
                <a:gd name="T60" fmla="*/ 88 w 179"/>
                <a:gd name="T61" fmla="*/ 8 h 251"/>
                <a:gd name="T62" fmla="*/ 98 w 179"/>
                <a:gd name="T63" fmla="*/ 6 h 251"/>
                <a:gd name="T64" fmla="*/ 108 w 179"/>
                <a:gd name="T65" fmla="*/ 2 h 251"/>
                <a:gd name="T66" fmla="*/ 115 w 179"/>
                <a:gd name="T67" fmla="*/ 2 h 251"/>
                <a:gd name="T68" fmla="*/ 125 w 179"/>
                <a:gd name="T69" fmla="*/ 0 h 251"/>
                <a:gd name="T70" fmla="*/ 134 w 179"/>
                <a:gd name="T71" fmla="*/ 2 h 251"/>
                <a:gd name="T72" fmla="*/ 142 w 179"/>
                <a:gd name="T73" fmla="*/ 4 h 251"/>
                <a:gd name="T74" fmla="*/ 152 w 179"/>
                <a:gd name="T75" fmla="*/ 6 h 251"/>
                <a:gd name="T76" fmla="*/ 159 w 179"/>
                <a:gd name="T77" fmla="*/ 9 h 251"/>
                <a:gd name="T78" fmla="*/ 165 w 179"/>
                <a:gd name="T79" fmla="*/ 15 h 251"/>
                <a:gd name="T80" fmla="*/ 171 w 179"/>
                <a:gd name="T81" fmla="*/ 23 h 251"/>
                <a:gd name="T82" fmla="*/ 177 w 179"/>
                <a:gd name="T83" fmla="*/ 31 h 251"/>
                <a:gd name="T84" fmla="*/ 179 w 179"/>
                <a:gd name="T85" fmla="*/ 42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9"/>
                <a:gd name="T130" fmla="*/ 0 h 251"/>
                <a:gd name="T131" fmla="*/ 179 w 179"/>
                <a:gd name="T132" fmla="*/ 251 h 2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9" h="251">
                  <a:moveTo>
                    <a:pt x="179" y="42"/>
                  </a:moveTo>
                  <a:lnTo>
                    <a:pt x="167" y="63"/>
                  </a:lnTo>
                  <a:lnTo>
                    <a:pt x="157" y="84"/>
                  </a:lnTo>
                  <a:lnTo>
                    <a:pt x="150" y="107"/>
                  </a:lnTo>
                  <a:lnTo>
                    <a:pt x="142" y="128"/>
                  </a:lnTo>
                  <a:lnTo>
                    <a:pt x="127" y="174"/>
                  </a:lnTo>
                  <a:lnTo>
                    <a:pt x="108" y="219"/>
                  </a:lnTo>
                  <a:lnTo>
                    <a:pt x="102" y="224"/>
                  </a:lnTo>
                  <a:lnTo>
                    <a:pt x="96" y="232"/>
                  </a:lnTo>
                  <a:lnTo>
                    <a:pt x="88" y="236"/>
                  </a:lnTo>
                  <a:lnTo>
                    <a:pt x="81" y="240"/>
                  </a:lnTo>
                  <a:lnTo>
                    <a:pt x="65" y="247"/>
                  </a:lnTo>
                  <a:lnTo>
                    <a:pt x="48" y="251"/>
                  </a:lnTo>
                  <a:lnTo>
                    <a:pt x="38" y="249"/>
                  </a:lnTo>
                  <a:lnTo>
                    <a:pt x="29" y="247"/>
                  </a:lnTo>
                  <a:lnTo>
                    <a:pt x="21" y="243"/>
                  </a:lnTo>
                  <a:lnTo>
                    <a:pt x="14" y="240"/>
                  </a:lnTo>
                  <a:lnTo>
                    <a:pt x="8" y="234"/>
                  </a:lnTo>
                  <a:lnTo>
                    <a:pt x="2" y="228"/>
                  </a:lnTo>
                  <a:lnTo>
                    <a:pt x="0" y="219"/>
                  </a:lnTo>
                  <a:lnTo>
                    <a:pt x="0" y="209"/>
                  </a:lnTo>
                  <a:lnTo>
                    <a:pt x="4" y="186"/>
                  </a:lnTo>
                  <a:lnTo>
                    <a:pt x="10" y="163"/>
                  </a:lnTo>
                  <a:lnTo>
                    <a:pt x="17" y="140"/>
                  </a:lnTo>
                  <a:lnTo>
                    <a:pt x="25" y="117"/>
                  </a:lnTo>
                  <a:lnTo>
                    <a:pt x="42" y="73"/>
                  </a:lnTo>
                  <a:lnTo>
                    <a:pt x="60" y="31"/>
                  </a:lnTo>
                  <a:lnTo>
                    <a:pt x="65" y="23"/>
                  </a:lnTo>
                  <a:lnTo>
                    <a:pt x="73" y="17"/>
                  </a:lnTo>
                  <a:lnTo>
                    <a:pt x="81" y="13"/>
                  </a:lnTo>
                  <a:lnTo>
                    <a:pt x="88" y="8"/>
                  </a:lnTo>
                  <a:lnTo>
                    <a:pt x="98" y="6"/>
                  </a:lnTo>
                  <a:lnTo>
                    <a:pt x="108" y="2"/>
                  </a:lnTo>
                  <a:lnTo>
                    <a:pt x="115" y="2"/>
                  </a:lnTo>
                  <a:lnTo>
                    <a:pt x="125" y="0"/>
                  </a:lnTo>
                  <a:lnTo>
                    <a:pt x="134" y="2"/>
                  </a:lnTo>
                  <a:lnTo>
                    <a:pt x="142" y="4"/>
                  </a:lnTo>
                  <a:lnTo>
                    <a:pt x="152" y="6"/>
                  </a:lnTo>
                  <a:lnTo>
                    <a:pt x="159" y="9"/>
                  </a:lnTo>
                  <a:lnTo>
                    <a:pt x="165" y="15"/>
                  </a:lnTo>
                  <a:lnTo>
                    <a:pt x="171" y="23"/>
                  </a:lnTo>
                  <a:lnTo>
                    <a:pt x="177" y="31"/>
                  </a:lnTo>
                  <a:lnTo>
                    <a:pt x="179" y="42"/>
                  </a:lnTo>
                  <a:close/>
                </a:path>
              </a:pathLst>
            </a:custGeom>
            <a:solidFill>
              <a:srgbClr val="FFFFFF"/>
            </a:solidFill>
            <a:ln w="9525">
              <a:noFill/>
              <a:round/>
              <a:headEnd/>
              <a:tailEnd/>
            </a:ln>
          </p:spPr>
          <p:txBody>
            <a:bodyPr/>
            <a:lstStyle/>
            <a:p>
              <a:endParaRPr lang="en-US"/>
            </a:p>
          </p:txBody>
        </p:sp>
        <p:sp>
          <p:nvSpPr>
            <p:cNvPr id="168994" name="Freeform 33"/>
            <p:cNvSpPr>
              <a:spLocks/>
            </p:cNvSpPr>
            <p:nvPr/>
          </p:nvSpPr>
          <p:spPr bwMode="auto">
            <a:xfrm>
              <a:off x="4042" y="3221"/>
              <a:ext cx="127" cy="209"/>
            </a:xfrm>
            <a:custGeom>
              <a:avLst/>
              <a:gdLst>
                <a:gd name="T0" fmla="*/ 127 w 127"/>
                <a:gd name="T1" fmla="*/ 23 h 209"/>
                <a:gd name="T2" fmla="*/ 127 w 127"/>
                <a:gd name="T3" fmla="*/ 46 h 209"/>
                <a:gd name="T4" fmla="*/ 123 w 127"/>
                <a:gd name="T5" fmla="*/ 67 h 209"/>
                <a:gd name="T6" fmla="*/ 117 w 127"/>
                <a:gd name="T7" fmla="*/ 89 h 209"/>
                <a:gd name="T8" fmla="*/ 110 w 127"/>
                <a:gd name="T9" fmla="*/ 108 h 209"/>
                <a:gd name="T10" fmla="*/ 94 w 127"/>
                <a:gd name="T11" fmla="*/ 146 h 209"/>
                <a:gd name="T12" fmla="*/ 79 w 127"/>
                <a:gd name="T13" fmla="*/ 184 h 209"/>
                <a:gd name="T14" fmla="*/ 71 w 127"/>
                <a:gd name="T15" fmla="*/ 192 h 209"/>
                <a:gd name="T16" fmla="*/ 62 w 127"/>
                <a:gd name="T17" fmla="*/ 198 h 209"/>
                <a:gd name="T18" fmla="*/ 52 w 127"/>
                <a:gd name="T19" fmla="*/ 202 h 209"/>
                <a:gd name="T20" fmla="*/ 41 w 127"/>
                <a:gd name="T21" fmla="*/ 204 h 209"/>
                <a:gd name="T22" fmla="*/ 21 w 127"/>
                <a:gd name="T23" fmla="*/ 207 h 209"/>
                <a:gd name="T24" fmla="*/ 0 w 127"/>
                <a:gd name="T25" fmla="*/ 209 h 209"/>
                <a:gd name="T26" fmla="*/ 21 w 127"/>
                <a:gd name="T27" fmla="*/ 161 h 209"/>
                <a:gd name="T28" fmla="*/ 39 w 127"/>
                <a:gd name="T29" fmla="*/ 113 h 209"/>
                <a:gd name="T30" fmla="*/ 48 w 127"/>
                <a:gd name="T31" fmla="*/ 90 h 209"/>
                <a:gd name="T32" fmla="*/ 58 w 127"/>
                <a:gd name="T33" fmla="*/ 67 h 209"/>
                <a:gd name="T34" fmla="*/ 69 w 127"/>
                <a:gd name="T35" fmla="*/ 44 h 209"/>
                <a:gd name="T36" fmla="*/ 85 w 127"/>
                <a:gd name="T37" fmla="*/ 23 h 209"/>
                <a:gd name="T38" fmla="*/ 85 w 127"/>
                <a:gd name="T39" fmla="*/ 16 h 209"/>
                <a:gd name="T40" fmla="*/ 85 w 127"/>
                <a:gd name="T41" fmla="*/ 8 h 209"/>
                <a:gd name="T42" fmla="*/ 85 w 127"/>
                <a:gd name="T43" fmla="*/ 4 h 209"/>
                <a:gd name="T44" fmla="*/ 85 w 127"/>
                <a:gd name="T45" fmla="*/ 0 h 209"/>
                <a:gd name="T46" fmla="*/ 89 w 127"/>
                <a:gd name="T47" fmla="*/ 0 h 209"/>
                <a:gd name="T48" fmla="*/ 94 w 127"/>
                <a:gd name="T49" fmla="*/ 0 h 209"/>
                <a:gd name="T50" fmla="*/ 106 w 127"/>
                <a:gd name="T51" fmla="*/ 2 h 209"/>
                <a:gd name="T52" fmla="*/ 115 w 127"/>
                <a:gd name="T53" fmla="*/ 6 h 209"/>
                <a:gd name="T54" fmla="*/ 119 w 127"/>
                <a:gd name="T55" fmla="*/ 8 h 209"/>
                <a:gd name="T56" fmla="*/ 123 w 127"/>
                <a:gd name="T57" fmla="*/ 12 h 209"/>
                <a:gd name="T58" fmla="*/ 125 w 127"/>
                <a:gd name="T59" fmla="*/ 18 h 209"/>
                <a:gd name="T60" fmla="*/ 127 w 127"/>
                <a:gd name="T61" fmla="*/ 23 h 2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7"/>
                <a:gd name="T94" fmla="*/ 0 h 209"/>
                <a:gd name="T95" fmla="*/ 127 w 127"/>
                <a:gd name="T96" fmla="*/ 209 h 2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7" h="209">
                  <a:moveTo>
                    <a:pt x="127" y="23"/>
                  </a:moveTo>
                  <a:lnTo>
                    <a:pt x="127" y="46"/>
                  </a:lnTo>
                  <a:lnTo>
                    <a:pt x="123" y="67"/>
                  </a:lnTo>
                  <a:lnTo>
                    <a:pt x="117" y="89"/>
                  </a:lnTo>
                  <a:lnTo>
                    <a:pt x="110" y="108"/>
                  </a:lnTo>
                  <a:lnTo>
                    <a:pt x="94" y="146"/>
                  </a:lnTo>
                  <a:lnTo>
                    <a:pt x="79" y="184"/>
                  </a:lnTo>
                  <a:lnTo>
                    <a:pt x="71" y="192"/>
                  </a:lnTo>
                  <a:lnTo>
                    <a:pt x="62" y="198"/>
                  </a:lnTo>
                  <a:lnTo>
                    <a:pt x="52" y="202"/>
                  </a:lnTo>
                  <a:lnTo>
                    <a:pt x="41" y="204"/>
                  </a:lnTo>
                  <a:lnTo>
                    <a:pt x="21" y="207"/>
                  </a:lnTo>
                  <a:lnTo>
                    <a:pt x="0" y="209"/>
                  </a:lnTo>
                  <a:lnTo>
                    <a:pt x="21" y="161"/>
                  </a:lnTo>
                  <a:lnTo>
                    <a:pt x="39" y="113"/>
                  </a:lnTo>
                  <a:lnTo>
                    <a:pt x="48" y="90"/>
                  </a:lnTo>
                  <a:lnTo>
                    <a:pt x="58" y="67"/>
                  </a:lnTo>
                  <a:lnTo>
                    <a:pt x="69" y="44"/>
                  </a:lnTo>
                  <a:lnTo>
                    <a:pt x="85" y="23"/>
                  </a:lnTo>
                  <a:lnTo>
                    <a:pt x="85" y="16"/>
                  </a:lnTo>
                  <a:lnTo>
                    <a:pt x="85" y="8"/>
                  </a:lnTo>
                  <a:lnTo>
                    <a:pt x="85" y="4"/>
                  </a:lnTo>
                  <a:lnTo>
                    <a:pt x="85" y="0"/>
                  </a:lnTo>
                  <a:lnTo>
                    <a:pt x="89" y="0"/>
                  </a:lnTo>
                  <a:lnTo>
                    <a:pt x="94" y="0"/>
                  </a:lnTo>
                  <a:lnTo>
                    <a:pt x="106" y="2"/>
                  </a:lnTo>
                  <a:lnTo>
                    <a:pt x="115" y="6"/>
                  </a:lnTo>
                  <a:lnTo>
                    <a:pt x="119" y="8"/>
                  </a:lnTo>
                  <a:lnTo>
                    <a:pt x="123" y="12"/>
                  </a:lnTo>
                  <a:lnTo>
                    <a:pt x="125" y="18"/>
                  </a:lnTo>
                  <a:lnTo>
                    <a:pt x="127" y="23"/>
                  </a:lnTo>
                  <a:close/>
                </a:path>
              </a:pathLst>
            </a:custGeom>
            <a:solidFill>
              <a:srgbClr val="FFFFFF"/>
            </a:solidFill>
            <a:ln w="9525">
              <a:noFill/>
              <a:round/>
              <a:headEnd/>
              <a:tailEnd/>
            </a:ln>
          </p:spPr>
          <p:txBody>
            <a:bodyPr/>
            <a:lstStyle/>
            <a:p>
              <a:endParaRPr lang="en-US"/>
            </a:p>
          </p:txBody>
        </p:sp>
        <p:sp>
          <p:nvSpPr>
            <p:cNvPr id="168995" name="Freeform 34"/>
            <p:cNvSpPr>
              <a:spLocks/>
            </p:cNvSpPr>
            <p:nvPr/>
          </p:nvSpPr>
          <p:spPr bwMode="auto">
            <a:xfrm>
              <a:off x="4138" y="3250"/>
              <a:ext cx="125" cy="182"/>
            </a:xfrm>
            <a:custGeom>
              <a:avLst/>
              <a:gdLst>
                <a:gd name="T0" fmla="*/ 123 w 125"/>
                <a:gd name="T1" fmla="*/ 15 h 182"/>
                <a:gd name="T2" fmla="*/ 125 w 125"/>
                <a:gd name="T3" fmla="*/ 27 h 182"/>
                <a:gd name="T4" fmla="*/ 125 w 125"/>
                <a:gd name="T5" fmla="*/ 38 h 182"/>
                <a:gd name="T6" fmla="*/ 123 w 125"/>
                <a:gd name="T7" fmla="*/ 50 h 182"/>
                <a:gd name="T8" fmla="*/ 121 w 125"/>
                <a:gd name="T9" fmla="*/ 60 h 182"/>
                <a:gd name="T10" fmla="*/ 115 w 125"/>
                <a:gd name="T11" fmla="*/ 81 h 182"/>
                <a:gd name="T12" fmla="*/ 106 w 125"/>
                <a:gd name="T13" fmla="*/ 102 h 182"/>
                <a:gd name="T14" fmla="*/ 94 w 125"/>
                <a:gd name="T15" fmla="*/ 121 h 182"/>
                <a:gd name="T16" fmla="*/ 81 w 125"/>
                <a:gd name="T17" fmla="*/ 138 h 182"/>
                <a:gd name="T18" fmla="*/ 67 w 125"/>
                <a:gd name="T19" fmla="*/ 157 h 182"/>
                <a:gd name="T20" fmla="*/ 54 w 125"/>
                <a:gd name="T21" fmla="*/ 175 h 182"/>
                <a:gd name="T22" fmla="*/ 41 w 125"/>
                <a:gd name="T23" fmla="*/ 178 h 182"/>
                <a:gd name="T24" fmla="*/ 23 w 125"/>
                <a:gd name="T25" fmla="*/ 182 h 182"/>
                <a:gd name="T26" fmla="*/ 16 w 125"/>
                <a:gd name="T27" fmla="*/ 182 h 182"/>
                <a:gd name="T28" fmla="*/ 8 w 125"/>
                <a:gd name="T29" fmla="*/ 180 h 182"/>
                <a:gd name="T30" fmla="*/ 4 w 125"/>
                <a:gd name="T31" fmla="*/ 177 h 182"/>
                <a:gd name="T32" fmla="*/ 0 w 125"/>
                <a:gd name="T33" fmla="*/ 167 h 182"/>
                <a:gd name="T34" fmla="*/ 16 w 125"/>
                <a:gd name="T35" fmla="*/ 132 h 182"/>
                <a:gd name="T36" fmla="*/ 33 w 125"/>
                <a:gd name="T37" fmla="*/ 96 h 182"/>
                <a:gd name="T38" fmla="*/ 41 w 125"/>
                <a:gd name="T39" fmla="*/ 79 h 182"/>
                <a:gd name="T40" fmla="*/ 46 w 125"/>
                <a:gd name="T41" fmla="*/ 60 h 182"/>
                <a:gd name="T42" fmla="*/ 50 w 125"/>
                <a:gd name="T43" fmla="*/ 40 h 182"/>
                <a:gd name="T44" fmla="*/ 52 w 125"/>
                <a:gd name="T45" fmla="*/ 19 h 182"/>
                <a:gd name="T46" fmla="*/ 60 w 125"/>
                <a:gd name="T47" fmla="*/ 13 h 182"/>
                <a:gd name="T48" fmla="*/ 67 w 125"/>
                <a:gd name="T49" fmla="*/ 8 h 182"/>
                <a:gd name="T50" fmla="*/ 77 w 125"/>
                <a:gd name="T51" fmla="*/ 4 h 182"/>
                <a:gd name="T52" fmla="*/ 89 w 125"/>
                <a:gd name="T53" fmla="*/ 2 h 182"/>
                <a:gd name="T54" fmla="*/ 98 w 125"/>
                <a:gd name="T55" fmla="*/ 0 h 182"/>
                <a:gd name="T56" fmla="*/ 108 w 125"/>
                <a:gd name="T57" fmla="*/ 2 h 182"/>
                <a:gd name="T58" fmla="*/ 112 w 125"/>
                <a:gd name="T59" fmla="*/ 4 h 182"/>
                <a:gd name="T60" fmla="*/ 115 w 125"/>
                <a:gd name="T61" fmla="*/ 8 h 182"/>
                <a:gd name="T62" fmla="*/ 119 w 125"/>
                <a:gd name="T63" fmla="*/ 12 h 182"/>
                <a:gd name="T64" fmla="*/ 123 w 125"/>
                <a:gd name="T65" fmla="*/ 15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82"/>
                <a:gd name="T101" fmla="*/ 125 w 125"/>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82">
                  <a:moveTo>
                    <a:pt x="123" y="15"/>
                  </a:moveTo>
                  <a:lnTo>
                    <a:pt x="125" y="27"/>
                  </a:lnTo>
                  <a:lnTo>
                    <a:pt x="125" y="38"/>
                  </a:lnTo>
                  <a:lnTo>
                    <a:pt x="123" y="50"/>
                  </a:lnTo>
                  <a:lnTo>
                    <a:pt x="121" y="60"/>
                  </a:lnTo>
                  <a:lnTo>
                    <a:pt x="115" y="81"/>
                  </a:lnTo>
                  <a:lnTo>
                    <a:pt x="106" y="102"/>
                  </a:lnTo>
                  <a:lnTo>
                    <a:pt x="94" y="121"/>
                  </a:lnTo>
                  <a:lnTo>
                    <a:pt x="81" y="138"/>
                  </a:lnTo>
                  <a:lnTo>
                    <a:pt x="67" y="157"/>
                  </a:lnTo>
                  <a:lnTo>
                    <a:pt x="54" y="175"/>
                  </a:lnTo>
                  <a:lnTo>
                    <a:pt x="41" y="178"/>
                  </a:lnTo>
                  <a:lnTo>
                    <a:pt x="23" y="182"/>
                  </a:lnTo>
                  <a:lnTo>
                    <a:pt x="16" y="182"/>
                  </a:lnTo>
                  <a:lnTo>
                    <a:pt x="8" y="180"/>
                  </a:lnTo>
                  <a:lnTo>
                    <a:pt x="4" y="177"/>
                  </a:lnTo>
                  <a:lnTo>
                    <a:pt x="0" y="167"/>
                  </a:lnTo>
                  <a:lnTo>
                    <a:pt x="16" y="132"/>
                  </a:lnTo>
                  <a:lnTo>
                    <a:pt x="33" y="96"/>
                  </a:lnTo>
                  <a:lnTo>
                    <a:pt x="41" y="79"/>
                  </a:lnTo>
                  <a:lnTo>
                    <a:pt x="46" y="60"/>
                  </a:lnTo>
                  <a:lnTo>
                    <a:pt x="50" y="40"/>
                  </a:lnTo>
                  <a:lnTo>
                    <a:pt x="52" y="19"/>
                  </a:lnTo>
                  <a:lnTo>
                    <a:pt x="60" y="13"/>
                  </a:lnTo>
                  <a:lnTo>
                    <a:pt x="67" y="8"/>
                  </a:lnTo>
                  <a:lnTo>
                    <a:pt x="77" y="4"/>
                  </a:lnTo>
                  <a:lnTo>
                    <a:pt x="89" y="2"/>
                  </a:lnTo>
                  <a:lnTo>
                    <a:pt x="98" y="0"/>
                  </a:lnTo>
                  <a:lnTo>
                    <a:pt x="108" y="2"/>
                  </a:lnTo>
                  <a:lnTo>
                    <a:pt x="112" y="4"/>
                  </a:lnTo>
                  <a:lnTo>
                    <a:pt x="115" y="8"/>
                  </a:lnTo>
                  <a:lnTo>
                    <a:pt x="119" y="12"/>
                  </a:lnTo>
                  <a:lnTo>
                    <a:pt x="123" y="15"/>
                  </a:lnTo>
                  <a:close/>
                </a:path>
              </a:pathLst>
            </a:custGeom>
            <a:solidFill>
              <a:srgbClr val="FFFFFF"/>
            </a:solidFill>
            <a:ln w="9525">
              <a:noFill/>
              <a:round/>
              <a:headEnd/>
              <a:tailEnd/>
            </a:ln>
          </p:spPr>
          <p:txBody>
            <a:bodyPr/>
            <a:lstStyle/>
            <a:p>
              <a:endParaRPr lang="en-US"/>
            </a:p>
          </p:txBody>
        </p:sp>
        <p:sp>
          <p:nvSpPr>
            <p:cNvPr id="168996" name="Freeform 35"/>
            <p:cNvSpPr>
              <a:spLocks/>
            </p:cNvSpPr>
            <p:nvPr/>
          </p:nvSpPr>
          <p:spPr bwMode="auto">
            <a:xfrm>
              <a:off x="3553" y="3262"/>
              <a:ext cx="378" cy="234"/>
            </a:xfrm>
            <a:custGeom>
              <a:avLst/>
              <a:gdLst>
                <a:gd name="T0" fmla="*/ 284 w 378"/>
                <a:gd name="T1" fmla="*/ 49 h 234"/>
                <a:gd name="T2" fmla="*/ 292 w 378"/>
                <a:gd name="T3" fmla="*/ 55 h 234"/>
                <a:gd name="T4" fmla="*/ 301 w 378"/>
                <a:gd name="T5" fmla="*/ 61 h 234"/>
                <a:gd name="T6" fmla="*/ 311 w 378"/>
                <a:gd name="T7" fmla="*/ 65 h 234"/>
                <a:gd name="T8" fmla="*/ 322 w 378"/>
                <a:gd name="T9" fmla="*/ 67 h 234"/>
                <a:gd name="T10" fmla="*/ 345 w 378"/>
                <a:gd name="T11" fmla="*/ 67 h 234"/>
                <a:gd name="T12" fmla="*/ 367 w 378"/>
                <a:gd name="T13" fmla="*/ 65 h 234"/>
                <a:gd name="T14" fmla="*/ 370 w 378"/>
                <a:gd name="T15" fmla="*/ 61 h 234"/>
                <a:gd name="T16" fmla="*/ 372 w 378"/>
                <a:gd name="T17" fmla="*/ 59 h 234"/>
                <a:gd name="T18" fmla="*/ 376 w 378"/>
                <a:gd name="T19" fmla="*/ 57 h 234"/>
                <a:gd name="T20" fmla="*/ 378 w 378"/>
                <a:gd name="T21" fmla="*/ 57 h 234"/>
                <a:gd name="T22" fmla="*/ 361 w 378"/>
                <a:gd name="T23" fmla="*/ 95 h 234"/>
                <a:gd name="T24" fmla="*/ 338 w 378"/>
                <a:gd name="T25" fmla="*/ 88 h 234"/>
                <a:gd name="T26" fmla="*/ 315 w 378"/>
                <a:gd name="T27" fmla="*/ 76 h 234"/>
                <a:gd name="T28" fmla="*/ 303 w 378"/>
                <a:gd name="T29" fmla="*/ 72 h 234"/>
                <a:gd name="T30" fmla="*/ 290 w 378"/>
                <a:gd name="T31" fmla="*/ 72 h 234"/>
                <a:gd name="T32" fmla="*/ 278 w 378"/>
                <a:gd name="T33" fmla="*/ 72 h 234"/>
                <a:gd name="T34" fmla="*/ 265 w 378"/>
                <a:gd name="T35" fmla="*/ 78 h 234"/>
                <a:gd name="T36" fmla="*/ 249 w 378"/>
                <a:gd name="T37" fmla="*/ 94 h 234"/>
                <a:gd name="T38" fmla="*/ 236 w 378"/>
                <a:gd name="T39" fmla="*/ 107 h 234"/>
                <a:gd name="T40" fmla="*/ 226 w 378"/>
                <a:gd name="T41" fmla="*/ 122 h 234"/>
                <a:gd name="T42" fmla="*/ 217 w 378"/>
                <a:gd name="T43" fmla="*/ 140 h 234"/>
                <a:gd name="T44" fmla="*/ 211 w 378"/>
                <a:gd name="T45" fmla="*/ 157 h 234"/>
                <a:gd name="T46" fmla="*/ 205 w 378"/>
                <a:gd name="T47" fmla="*/ 174 h 234"/>
                <a:gd name="T48" fmla="*/ 203 w 378"/>
                <a:gd name="T49" fmla="*/ 195 h 234"/>
                <a:gd name="T50" fmla="*/ 202 w 378"/>
                <a:gd name="T51" fmla="*/ 216 h 234"/>
                <a:gd name="T52" fmla="*/ 182 w 378"/>
                <a:gd name="T53" fmla="*/ 224 h 234"/>
                <a:gd name="T54" fmla="*/ 163 w 378"/>
                <a:gd name="T55" fmla="*/ 230 h 234"/>
                <a:gd name="T56" fmla="*/ 142 w 378"/>
                <a:gd name="T57" fmla="*/ 232 h 234"/>
                <a:gd name="T58" fmla="*/ 121 w 378"/>
                <a:gd name="T59" fmla="*/ 234 h 234"/>
                <a:gd name="T60" fmla="*/ 79 w 378"/>
                <a:gd name="T61" fmla="*/ 232 h 234"/>
                <a:gd name="T62" fmla="*/ 35 w 378"/>
                <a:gd name="T63" fmla="*/ 232 h 234"/>
                <a:gd name="T64" fmla="*/ 27 w 378"/>
                <a:gd name="T65" fmla="*/ 230 h 234"/>
                <a:gd name="T66" fmla="*/ 19 w 378"/>
                <a:gd name="T67" fmla="*/ 226 h 234"/>
                <a:gd name="T68" fmla="*/ 13 w 378"/>
                <a:gd name="T69" fmla="*/ 222 h 234"/>
                <a:gd name="T70" fmla="*/ 8 w 378"/>
                <a:gd name="T71" fmla="*/ 216 h 234"/>
                <a:gd name="T72" fmla="*/ 4 w 378"/>
                <a:gd name="T73" fmla="*/ 211 h 234"/>
                <a:gd name="T74" fmla="*/ 0 w 378"/>
                <a:gd name="T75" fmla="*/ 203 h 234"/>
                <a:gd name="T76" fmla="*/ 0 w 378"/>
                <a:gd name="T77" fmla="*/ 195 h 234"/>
                <a:gd name="T78" fmla="*/ 0 w 378"/>
                <a:gd name="T79" fmla="*/ 186 h 234"/>
                <a:gd name="T80" fmla="*/ 0 w 378"/>
                <a:gd name="T81" fmla="*/ 172 h 234"/>
                <a:gd name="T82" fmla="*/ 2 w 378"/>
                <a:gd name="T83" fmla="*/ 161 h 234"/>
                <a:gd name="T84" fmla="*/ 4 w 378"/>
                <a:gd name="T85" fmla="*/ 147 h 234"/>
                <a:gd name="T86" fmla="*/ 8 w 378"/>
                <a:gd name="T87" fmla="*/ 136 h 234"/>
                <a:gd name="T88" fmla="*/ 19 w 378"/>
                <a:gd name="T89" fmla="*/ 111 h 234"/>
                <a:gd name="T90" fmla="*/ 33 w 378"/>
                <a:gd name="T91" fmla="*/ 90 h 234"/>
                <a:gd name="T92" fmla="*/ 50 w 378"/>
                <a:gd name="T93" fmla="*/ 71 h 234"/>
                <a:gd name="T94" fmla="*/ 69 w 378"/>
                <a:gd name="T95" fmla="*/ 51 h 234"/>
                <a:gd name="T96" fmla="*/ 90 w 378"/>
                <a:gd name="T97" fmla="*/ 36 h 234"/>
                <a:gd name="T98" fmla="*/ 113 w 378"/>
                <a:gd name="T99" fmla="*/ 25 h 234"/>
                <a:gd name="T100" fmla="*/ 150 w 378"/>
                <a:gd name="T101" fmla="*/ 17 h 234"/>
                <a:gd name="T102" fmla="*/ 188 w 378"/>
                <a:gd name="T103" fmla="*/ 11 h 234"/>
                <a:gd name="T104" fmla="*/ 226 w 378"/>
                <a:gd name="T105" fmla="*/ 5 h 234"/>
                <a:gd name="T106" fmla="*/ 263 w 378"/>
                <a:gd name="T107" fmla="*/ 0 h 234"/>
                <a:gd name="T108" fmla="*/ 265 w 378"/>
                <a:gd name="T109" fmla="*/ 13 h 234"/>
                <a:gd name="T110" fmla="*/ 267 w 378"/>
                <a:gd name="T111" fmla="*/ 26 h 234"/>
                <a:gd name="T112" fmla="*/ 269 w 378"/>
                <a:gd name="T113" fmla="*/ 34 h 234"/>
                <a:gd name="T114" fmla="*/ 273 w 378"/>
                <a:gd name="T115" fmla="*/ 40 h 234"/>
                <a:gd name="T116" fmla="*/ 276 w 378"/>
                <a:gd name="T117" fmla="*/ 44 h 234"/>
                <a:gd name="T118" fmla="*/ 284 w 378"/>
                <a:gd name="T119" fmla="*/ 49 h 2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8"/>
                <a:gd name="T181" fmla="*/ 0 h 234"/>
                <a:gd name="T182" fmla="*/ 378 w 378"/>
                <a:gd name="T183" fmla="*/ 234 h 2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8" h="234">
                  <a:moveTo>
                    <a:pt x="284" y="49"/>
                  </a:moveTo>
                  <a:lnTo>
                    <a:pt x="292" y="55"/>
                  </a:lnTo>
                  <a:lnTo>
                    <a:pt x="301" y="61"/>
                  </a:lnTo>
                  <a:lnTo>
                    <a:pt x="311" y="65"/>
                  </a:lnTo>
                  <a:lnTo>
                    <a:pt x="322" y="67"/>
                  </a:lnTo>
                  <a:lnTo>
                    <a:pt x="345" y="67"/>
                  </a:lnTo>
                  <a:lnTo>
                    <a:pt x="367" y="65"/>
                  </a:lnTo>
                  <a:lnTo>
                    <a:pt x="370" y="61"/>
                  </a:lnTo>
                  <a:lnTo>
                    <a:pt x="372" y="59"/>
                  </a:lnTo>
                  <a:lnTo>
                    <a:pt x="376" y="57"/>
                  </a:lnTo>
                  <a:lnTo>
                    <a:pt x="378" y="57"/>
                  </a:lnTo>
                  <a:lnTo>
                    <a:pt x="361" y="95"/>
                  </a:lnTo>
                  <a:lnTo>
                    <a:pt x="338" y="88"/>
                  </a:lnTo>
                  <a:lnTo>
                    <a:pt x="315" y="76"/>
                  </a:lnTo>
                  <a:lnTo>
                    <a:pt x="303" y="72"/>
                  </a:lnTo>
                  <a:lnTo>
                    <a:pt x="290" y="72"/>
                  </a:lnTo>
                  <a:lnTo>
                    <a:pt x="278" y="72"/>
                  </a:lnTo>
                  <a:lnTo>
                    <a:pt x="265" y="78"/>
                  </a:lnTo>
                  <a:lnTo>
                    <a:pt x="249" y="94"/>
                  </a:lnTo>
                  <a:lnTo>
                    <a:pt x="236" y="107"/>
                  </a:lnTo>
                  <a:lnTo>
                    <a:pt x="226" y="122"/>
                  </a:lnTo>
                  <a:lnTo>
                    <a:pt x="217" y="140"/>
                  </a:lnTo>
                  <a:lnTo>
                    <a:pt x="211" y="157"/>
                  </a:lnTo>
                  <a:lnTo>
                    <a:pt x="205" y="174"/>
                  </a:lnTo>
                  <a:lnTo>
                    <a:pt x="203" y="195"/>
                  </a:lnTo>
                  <a:lnTo>
                    <a:pt x="202" y="216"/>
                  </a:lnTo>
                  <a:lnTo>
                    <a:pt x="182" y="224"/>
                  </a:lnTo>
                  <a:lnTo>
                    <a:pt x="163" y="230"/>
                  </a:lnTo>
                  <a:lnTo>
                    <a:pt x="142" y="232"/>
                  </a:lnTo>
                  <a:lnTo>
                    <a:pt x="121" y="234"/>
                  </a:lnTo>
                  <a:lnTo>
                    <a:pt x="79" y="232"/>
                  </a:lnTo>
                  <a:lnTo>
                    <a:pt x="35" y="232"/>
                  </a:lnTo>
                  <a:lnTo>
                    <a:pt x="27" y="230"/>
                  </a:lnTo>
                  <a:lnTo>
                    <a:pt x="19" y="226"/>
                  </a:lnTo>
                  <a:lnTo>
                    <a:pt x="13" y="222"/>
                  </a:lnTo>
                  <a:lnTo>
                    <a:pt x="8" y="216"/>
                  </a:lnTo>
                  <a:lnTo>
                    <a:pt x="4" y="211"/>
                  </a:lnTo>
                  <a:lnTo>
                    <a:pt x="0" y="203"/>
                  </a:lnTo>
                  <a:lnTo>
                    <a:pt x="0" y="195"/>
                  </a:lnTo>
                  <a:lnTo>
                    <a:pt x="0" y="186"/>
                  </a:lnTo>
                  <a:lnTo>
                    <a:pt x="0" y="172"/>
                  </a:lnTo>
                  <a:lnTo>
                    <a:pt x="2" y="161"/>
                  </a:lnTo>
                  <a:lnTo>
                    <a:pt x="4" y="147"/>
                  </a:lnTo>
                  <a:lnTo>
                    <a:pt x="8" y="136"/>
                  </a:lnTo>
                  <a:lnTo>
                    <a:pt x="19" y="111"/>
                  </a:lnTo>
                  <a:lnTo>
                    <a:pt x="33" y="90"/>
                  </a:lnTo>
                  <a:lnTo>
                    <a:pt x="50" y="71"/>
                  </a:lnTo>
                  <a:lnTo>
                    <a:pt x="69" y="51"/>
                  </a:lnTo>
                  <a:lnTo>
                    <a:pt x="90" y="36"/>
                  </a:lnTo>
                  <a:lnTo>
                    <a:pt x="113" y="25"/>
                  </a:lnTo>
                  <a:lnTo>
                    <a:pt x="150" y="17"/>
                  </a:lnTo>
                  <a:lnTo>
                    <a:pt x="188" y="11"/>
                  </a:lnTo>
                  <a:lnTo>
                    <a:pt x="226" y="5"/>
                  </a:lnTo>
                  <a:lnTo>
                    <a:pt x="263" y="0"/>
                  </a:lnTo>
                  <a:lnTo>
                    <a:pt x="265" y="13"/>
                  </a:lnTo>
                  <a:lnTo>
                    <a:pt x="267" y="26"/>
                  </a:lnTo>
                  <a:lnTo>
                    <a:pt x="269" y="34"/>
                  </a:lnTo>
                  <a:lnTo>
                    <a:pt x="273" y="40"/>
                  </a:lnTo>
                  <a:lnTo>
                    <a:pt x="276" y="44"/>
                  </a:lnTo>
                  <a:lnTo>
                    <a:pt x="284" y="49"/>
                  </a:lnTo>
                  <a:close/>
                </a:path>
              </a:pathLst>
            </a:custGeom>
            <a:solidFill>
              <a:srgbClr val="FFFFFF"/>
            </a:solidFill>
            <a:ln w="9525">
              <a:noFill/>
              <a:round/>
              <a:headEnd/>
              <a:tailEnd/>
            </a:ln>
          </p:spPr>
          <p:txBody>
            <a:bodyPr/>
            <a:lstStyle/>
            <a:p>
              <a:endParaRPr lang="en-US"/>
            </a:p>
          </p:txBody>
        </p:sp>
        <p:sp>
          <p:nvSpPr>
            <p:cNvPr id="168997" name="Freeform 36"/>
            <p:cNvSpPr>
              <a:spLocks/>
            </p:cNvSpPr>
            <p:nvPr/>
          </p:nvSpPr>
          <p:spPr bwMode="auto">
            <a:xfrm>
              <a:off x="4228" y="3323"/>
              <a:ext cx="225" cy="209"/>
            </a:xfrm>
            <a:custGeom>
              <a:avLst/>
              <a:gdLst>
                <a:gd name="T0" fmla="*/ 212 w 225"/>
                <a:gd name="T1" fmla="*/ 50 h 209"/>
                <a:gd name="T2" fmla="*/ 219 w 225"/>
                <a:gd name="T3" fmla="*/ 84 h 209"/>
                <a:gd name="T4" fmla="*/ 225 w 225"/>
                <a:gd name="T5" fmla="*/ 119 h 209"/>
                <a:gd name="T6" fmla="*/ 225 w 225"/>
                <a:gd name="T7" fmla="*/ 134 h 209"/>
                <a:gd name="T8" fmla="*/ 223 w 225"/>
                <a:gd name="T9" fmla="*/ 152 h 209"/>
                <a:gd name="T10" fmla="*/ 219 w 225"/>
                <a:gd name="T11" fmla="*/ 169 h 209"/>
                <a:gd name="T12" fmla="*/ 212 w 225"/>
                <a:gd name="T13" fmla="*/ 184 h 209"/>
                <a:gd name="T14" fmla="*/ 196 w 225"/>
                <a:gd name="T15" fmla="*/ 192 h 209"/>
                <a:gd name="T16" fmla="*/ 179 w 225"/>
                <a:gd name="T17" fmla="*/ 199 h 209"/>
                <a:gd name="T18" fmla="*/ 160 w 225"/>
                <a:gd name="T19" fmla="*/ 203 h 209"/>
                <a:gd name="T20" fmla="*/ 141 w 225"/>
                <a:gd name="T21" fmla="*/ 207 h 209"/>
                <a:gd name="T22" fmla="*/ 121 w 225"/>
                <a:gd name="T23" fmla="*/ 209 h 209"/>
                <a:gd name="T24" fmla="*/ 102 w 225"/>
                <a:gd name="T25" fmla="*/ 209 h 209"/>
                <a:gd name="T26" fmla="*/ 83 w 225"/>
                <a:gd name="T27" fmla="*/ 207 h 209"/>
                <a:gd name="T28" fmla="*/ 62 w 225"/>
                <a:gd name="T29" fmla="*/ 205 h 209"/>
                <a:gd name="T30" fmla="*/ 23 w 225"/>
                <a:gd name="T31" fmla="*/ 194 h 209"/>
                <a:gd name="T32" fmla="*/ 23 w 225"/>
                <a:gd name="T33" fmla="*/ 180 h 209"/>
                <a:gd name="T34" fmla="*/ 23 w 225"/>
                <a:gd name="T35" fmla="*/ 169 h 209"/>
                <a:gd name="T36" fmla="*/ 20 w 225"/>
                <a:gd name="T37" fmla="*/ 155 h 209"/>
                <a:gd name="T38" fmla="*/ 18 w 225"/>
                <a:gd name="T39" fmla="*/ 144 h 209"/>
                <a:gd name="T40" fmla="*/ 10 w 225"/>
                <a:gd name="T41" fmla="*/ 119 h 209"/>
                <a:gd name="T42" fmla="*/ 0 w 225"/>
                <a:gd name="T43" fmla="*/ 94 h 209"/>
                <a:gd name="T44" fmla="*/ 54 w 225"/>
                <a:gd name="T45" fmla="*/ 0 h 209"/>
                <a:gd name="T46" fmla="*/ 96 w 225"/>
                <a:gd name="T47" fmla="*/ 2 h 209"/>
                <a:gd name="T48" fmla="*/ 142 w 225"/>
                <a:gd name="T49" fmla="*/ 4 h 209"/>
                <a:gd name="T50" fmla="*/ 154 w 225"/>
                <a:gd name="T51" fmla="*/ 6 h 209"/>
                <a:gd name="T52" fmla="*/ 164 w 225"/>
                <a:gd name="T53" fmla="*/ 10 h 209"/>
                <a:gd name="T54" fmla="*/ 173 w 225"/>
                <a:gd name="T55" fmla="*/ 11 h 209"/>
                <a:gd name="T56" fmla="*/ 183 w 225"/>
                <a:gd name="T57" fmla="*/ 17 h 209"/>
                <a:gd name="T58" fmla="*/ 192 w 225"/>
                <a:gd name="T59" fmla="*/ 23 h 209"/>
                <a:gd name="T60" fmla="*/ 200 w 225"/>
                <a:gd name="T61" fmla="*/ 31 h 209"/>
                <a:gd name="T62" fmla="*/ 208 w 225"/>
                <a:gd name="T63" fmla="*/ 38 h 209"/>
                <a:gd name="T64" fmla="*/ 212 w 225"/>
                <a:gd name="T65" fmla="*/ 50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09"/>
                <a:gd name="T101" fmla="*/ 225 w 225"/>
                <a:gd name="T102" fmla="*/ 209 h 2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09">
                  <a:moveTo>
                    <a:pt x="212" y="50"/>
                  </a:moveTo>
                  <a:lnTo>
                    <a:pt x="219" y="84"/>
                  </a:lnTo>
                  <a:lnTo>
                    <a:pt x="225" y="119"/>
                  </a:lnTo>
                  <a:lnTo>
                    <a:pt x="225" y="134"/>
                  </a:lnTo>
                  <a:lnTo>
                    <a:pt x="223" y="152"/>
                  </a:lnTo>
                  <a:lnTo>
                    <a:pt x="219" y="169"/>
                  </a:lnTo>
                  <a:lnTo>
                    <a:pt x="212" y="184"/>
                  </a:lnTo>
                  <a:lnTo>
                    <a:pt x="196" y="192"/>
                  </a:lnTo>
                  <a:lnTo>
                    <a:pt x="179" y="199"/>
                  </a:lnTo>
                  <a:lnTo>
                    <a:pt x="160" y="203"/>
                  </a:lnTo>
                  <a:lnTo>
                    <a:pt x="141" y="207"/>
                  </a:lnTo>
                  <a:lnTo>
                    <a:pt x="121" y="209"/>
                  </a:lnTo>
                  <a:lnTo>
                    <a:pt x="102" y="209"/>
                  </a:lnTo>
                  <a:lnTo>
                    <a:pt x="83" y="207"/>
                  </a:lnTo>
                  <a:lnTo>
                    <a:pt x="62" y="205"/>
                  </a:lnTo>
                  <a:lnTo>
                    <a:pt x="23" y="194"/>
                  </a:lnTo>
                  <a:lnTo>
                    <a:pt x="23" y="180"/>
                  </a:lnTo>
                  <a:lnTo>
                    <a:pt x="23" y="169"/>
                  </a:lnTo>
                  <a:lnTo>
                    <a:pt x="20" y="155"/>
                  </a:lnTo>
                  <a:lnTo>
                    <a:pt x="18" y="144"/>
                  </a:lnTo>
                  <a:lnTo>
                    <a:pt x="10" y="119"/>
                  </a:lnTo>
                  <a:lnTo>
                    <a:pt x="0" y="94"/>
                  </a:lnTo>
                  <a:lnTo>
                    <a:pt x="54" y="0"/>
                  </a:lnTo>
                  <a:lnTo>
                    <a:pt x="96" y="2"/>
                  </a:lnTo>
                  <a:lnTo>
                    <a:pt x="142" y="4"/>
                  </a:lnTo>
                  <a:lnTo>
                    <a:pt x="154" y="6"/>
                  </a:lnTo>
                  <a:lnTo>
                    <a:pt x="164" y="10"/>
                  </a:lnTo>
                  <a:lnTo>
                    <a:pt x="173" y="11"/>
                  </a:lnTo>
                  <a:lnTo>
                    <a:pt x="183" y="17"/>
                  </a:lnTo>
                  <a:lnTo>
                    <a:pt x="192" y="23"/>
                  </a:lnTo>
                  <a:lnTo>
                    <a:pt x="200" y="31"/>
                  </a:lnTo>
                  <a:lnTo>
                    <a:pt x="208" y="38"/>
                  </a:lnTo>
                  <a:lnTo>
                    <a:pt x="212" y="50"/>
                  </a:lnTo>
                  <a:close/>
                </a:path>
              </a:pathLst>
            </a:custGeom>
            <a:solidFill>
              <a:srgbClr val="FFFFFF"/>
            </a:solidFill>
            <a:ln w="9525">
              <a:noFill/>
              <a:round/>
              <a:headEnd/>
              <a:tailEnd/>
            </a:ln>
          </p:spPr>
          <p:txBody>
            <a:bodyPr/>
            <a:lstStyle/>
            <a:p>
              <a:endParaRPr lang="en-US"/>
            </a:p>
          </p:txBody>
        </p:sp>
        <p:sp>
          <p:nvSpPr>
            <p:cNvPr id="168998" name="Freeform 37"/>
            <p:cNvSpPr>
              <a:spLocks/>
            </p:cNvSpPr>
            <p:nvPr/>
          </p:nvSpPr>
          <p:spPr bwMode="auto">
            <a:xfrm>
              <a:off x="3812" y="3357"/>
              <a:ext cx="100" cy="83"/>
            </a:xfrm>
            <a:custGeom>
              <a:avLst/>
              <a:gdLst>
                <a:gd name="T0" fmla="*/ 96 w 100"/>
                <a:gd name="T1" fmla="*/ 31 h 83"/>
                <a:gd name="T2" fmla="*/ 100 w 100"/>
                <a:gd name="T3" fmla="*/ 41 h 83"/>
                <a:gd name="T4" fmla="*/ 100 w 100"/>
                <a:gd name="T5" fmla="*/ 48 h 83"/>
                <a:gd name="T6" fmla="*/ 98 w 100"/>
                <a:gd name="T7" fmla="*/ 54 h 83"/>
                <a:gd name="T8" fmla="*/ 94 w 100"/>
                <a:gd name="T9" fmla="*/ 60 h 83"/>
                <a:gd name="T10" fmla="*/ 81 w 100"/>
                <a:gd name="T11" fmla="*/ 70 h 83"/>
                <a:gd name="T12" fmla="*/ 69 w 100"/>
                <a:gd name="T13" fmla="*/ 79 h 83"/>
                <a:gd name="T14" fmla="*/ 61 w 100"/>
                <a:gd name="T15" fmla="*/ 81 h 83"/>
                <a:gd name="T16" fmla="*/ 52 w 100"/>
                <a:gd name="T17" fmla="*/ 83 h 83"/>
                <a:gd name="T18" fmla="*/ 44 w 100"/>
                <a:gd name="T19" fmla="*/ 81 h 83"/>
                <a:gd name="T20" fmla="*/ 35 w 100"/>
                <a:gd name="T21" fmla="*/ 79 h 83"/>
                <a:gd name="T22" fmla="*/ 19 w 100"/>
                <a:gd name="T23" fmla="*/ 73 h 83"/>
                <a:gd name="T24" fmla="*/ 6 w 100"/>
                <a:gd name="T25" fmla="*/ 64 h 83"/>
                <a:gd name="T26" fmla="*/ 2 w 100"/>
                <a:gd name="T27" fmla="*/ 60 h 83"/>
                <a:gd name="T28" fmla="*/ 0 w 100"/>
                <a:gd name="T29" fmla="*/ 54 h 83"/>
                <a:gd name="T30" fmla="*/ 0 w 100"/>
                <a:gd name="T31" fmla="*/ 50 h 83"/>
                <a:gd name="T32" fmla="*/ 0 w 100"/>
                <a:gd name="T33" fmla="*/ 45 h 83"/>
                <a:gd name="T34" fmla="*/ 0 w 100"/>
                <a:gd name="T35" fmla="*/ 33 h 83"/>
                <a:gd name="T36" fmla="*/ 0 w 100"/>
                <a:gd name="T37" fmla="*/ 22 h 83"/>
                <a:gd name="T38" fmla="*/ 6 w 100"/>
                <a:gd name="T39" fmla="*/ 20 h 83"/>
                <a:gd name="T40" fmla="*/ 10 w 100"/>
                <a:gd name="T41" fmla="*/ 18 h 83"/>
                <a:gd name="T42" fmla="*/ 12 w 100"/>
                <a:gd name="T43" fmla="*/ 14 h 83"/>
                <a:gd name="T44" fmla="*/ 14 w 100"/>
                <a:gd name="T45" fmla="*/ 10 h 83"/>
                <a:gd name="T46" fmla="*/ 15 w 100"/>
                <a:gd name="T47" fmla="*/ 4 h 83"/>
                <a:gd name="T48" fmla="*/ 17 w 100"/>
                <a:gd name="T49" fmla="*/ 2 h 83"/>
                <a:gd name="T50" fmla="*/ 21 w 100"/>
                <a:gd name="T51" fmla="*/ 0 h 83"/>
                <a:gd name="T52" fmla="*/ 27 w 100"/>
                <a:gd name="T53" fmla="*/ 0 h 83"/>
                <a:gd name="T54" fmla="*/ 37 w 100"/>
                <a:gd name="T55" fmla="*/ 0 h 83"/>
                <a:gd name="T56" fmla="*/ 46 w 100"/>
                <a:gd name="T57" fmla="*/ 2 h 83"/>
                <a:gd name="T58" fmla="*/ 54 w 100"/>
                <a:gd name="T59" fmla="*/ 6 h 83"/>
                <a:gd name="T60" fmla="*/ 63 w 100"/>
                <a:gd name="T61" fmla="*/ 10 h 83"/>
                <a:gd name="T62" fmla="*/ 81 w 100"/>
                <a:gd name="T63" fmla="*/ 20 h 83"/>
                <a:gd name="T64" fmla="*/ 96 w 100"/>
                <a:gd name="T65" fmla="*/ 31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83"/>
                <a:gd name="T101" fmla="*/ 100 w 100"/>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83">
                  <a:moveTo>
                    <a:pt x="96" y="31"/>
                  </a:moveTo>
                  <a:lnTo>
                    <a:pt x="100" y="41"/>
                  </a:lnTo>
                  <a:lnTo>
                    <a:pt x="100" y="48"/>
                  </a:lnTo>
                  <a:lnTo>
                    <a:pt x="98" y="54"/>
                  </a:lnTo>
                  <a:lnTo>
                    <a:pt x="94" y="60"/>
                  </a:lnTo>
                  <a:lnTo>
                    <a:pt x="81" y="70"/>
                  </a:lnTo>
                  <a:lnTo>
                    <a:pt x="69" y="79"/>
                  </a:lnTo>
                  <a:lnTo>
                    <a:pt x="61" y="81"/>
                  </a:lnTo>
                  <a:lnTo>
                    <a:pt x="52" y="83"/>
                  </a:lnTo>
                  <a:lnTo>
                    <a:pt x="44" y="81"/>
                  </a:lnTo>
                  <a:lnTo>
                    <a:pt x="35" y="79"/>
                  </a:lnTo>
                  <a:lnTo>
                    <a:pt x="19" y="73"/>
                  </a:lnTo>
                  <a:lnTo>
                    <a:pt x="6" y="64"/>
                  </a:lnTo>
                  <a:lnTo>
                    <a:pt x="2" y="60"/>
                  </a:lnTo>
                  <a:lnTo>
                    <a:pt x="0" y="54"/>
                  </a:lnTo>
                  <a:lnTo>
                    <a:pt x="0" y="50"/>
                  </a:lnTo>
                  <a:lnTo>
                    <a:pt x="0" y="45"/>
                  </a:lnTo>
                  <a:lnTo>
                    <a:pt x="0" y="33"/>
                  </a:lnTo>
                  <a:lnTo>
                    <a:pt x="0" y="22"/>
                  </a:lnTo>
                  <a:lnTo>
                    <a:pt x="6" y="20"/>
                  </a:lnTo>
                  <a:lnTo>
                    <a:pt x="10" y="18"/>
                  </a:lnTo>
                  <a:lnTo>
                    <a:pt x="12" y="14"/>
                  </a:lnTo>
                  <a:lnTo>
                    <a:pt x="14" y="10"/>
                  </a:lnTo>
                  <a:lnTo>
                    <a:pt x="15" y="4"/>
                  </a:lnTo>
                  <a:lnTo>
                    <a:pt x="17" y="2"/>
                  </a:lnTo>
                  <a:lnTo>
                    <a:pt x="21" y="0"/>
                  </a:lnTo>
                  <a:lnTo>
                    <a:pt x="27" y="0"/>
                  </a:lnTo>
                  <a:lnTo>
                    <a:pt x="37" y="0"/>
                  </a:lnTo>
                  <a:lnTo>
                    <a:pt x="46" y="2"/>
                  </a:lnTo>
                  <a:lnTo>
                    <a:pt x="54" y="6"/>
                  </a:lnTo>
                  <a:lnTo>
                    <a:pt x="63" y="10"/>
                  </a:lnTo>
                  <a:lnTo>
                    <a:pt x="81" y="20"/>
                  </a:lnTo>
                  <a:lnTo>
                    <a:pt x="96" y="31"/>
                  </a:lnTo>
                  <a:close/>
                </a:path>
              </a:pathLst>
            </a:custGeom>
            <a:solidFill>
              <a:srgbClr val="FFFFFF"/>
            </a:solidFill>
            <a:ln w="9525">
              <a:noFill/>
              <a:round/>
              <a:headEnd/>
              <a:tailEnd/>
            </a:ln>
          </p:spPr>
          <p:txBody>
            <a:bodyPr/>
            <a:lstStyle/>
            <a:p>
              <a:endParaRPr lang="en-US"/>
            </a:p>
          </p:txBody>
        </p:sp>
        <p:sp>
          <p:nvSpPr>
            <p:cNvPr id="168999" name="Freeform 38"/>
            <p:cNvSpPr>
              <a:spLocks/>
            </p:cNvSpPr>
            <p:nvPr/>
          </p:nvSpPr>
          <p:spPr bwMode="auto">
            <a:xfrm>
              <a:off x="4560" y="3484"/>
              <a:ext cx="16" cy="38"/>
            </a:xfrm>
            <a:custGeom>
              <a:avLst/>
              <a:gdLst>
                <a:gd name="T0" fmla="*/ 12 w 16"/>
                <a:gd name="T1" fmla="*/ 38 h 38"/>
                <a:gd name="T2" fmla="*/ 8 w 16"/>
                <a:gd name="T3" fmla="*/ 38 h 38"/>
                <a:gd name="T4" fmla="*/ 4 w 16"/>
                <a:gd name="T5" fmla="*/ 37 h 38"/>
                <a:gd name="T6" fmla="*/ 2 w 16"/>
                <a:gd name="T7" fmla="*/ 35 h 38"/>
                <a:gd name="T8" fmla="*/ 2 w 16"/>
                <a:gd name="T9" fmla="*/ 31 h 38"/>
                <a:gd name="T10" fmla="*/ 0 w 16"/>
                <a:gd name="T11" fmla="*/ 23 h 38"/>
                <a:gd name="T12" fmla="*/ 0 w 16"/>
                <a:gd name="T13" fmla="*/ 15 h 38"/>
                <a:gd name="T14" fmla="*/ 4 w 16"/>
                <a:gd name="T15" fmla="*/ 0 h 38"/>
                <a:gd name="T16" fmla="*/ 8 w 16"/>
                <a:gd name="T17" fmla="*/ 4 h 38"/>
                <a:gd name="T18" fmla="*/ 12 w 16"/>
                <a:gd name="T19" fmla="*/ 8 h 38"/>
                <a:gd name="T20" fmla="*/ 14 w 16"/>
                <a:gd name="T21" fmla="*/ 12 h 38"/>
                <a:gd name="T22" fmla="*/ 16 w 16"/>
                <a:gd name="T23" fmla="*/ 17 h 38"/>
                <a:gd name="T24" fmla="*/ 14 w 16"/>
                <a:gd name="T25" fmla="*/ 29 h 38"/>
                <a:gd name="T26" fmla="*/ 12 w 16"/>
                <a:gd name="T27" fmla="*/ 38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8"/>
                <a:gd name="T44" fmla="*/ 16 w 16"/>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8">
                  <a:moveTo>
                    <a:pt x="12" y="38"/>
                  </a:moveTo>
                  <a:lnTo>
                    <a:pt x="8" y="38"/>
                  </a:lnTo>
                  <a:lnTo>
                    <a:pt x="4" y="37"/>
                  </a:lnTo>
                  <a:lnTo>
                    <a:pt x="2" y="35"/>
                  </a:lnTo>
                  <a:lnTo>
                    <a:pt x="2" y="31"/>
                  </a:lnTo>
                  <a:lnTo>
                    <a:pt x="0" y="23"/>
                  </a:lnTo>
                  <a:lnTo>
                    <a:pt x="0" y="15"/>
                  </a:lnTo>
                  <a:lnTo>
                    <a:pt x="4" y="0"/>
                  </a:lnTo>
                  <a:lnTo>
                    <a:pt x="8" y="4"/>
                  </a:lnTo>
                  <a:lnTo>
                    <a:pt x="12" y="8"/>
                  </a:lnTo>
                  <a:lnTo>
                    <a:pt x="14" y="12"/>
                  </a:lnTo>
                  <a:lnTo>
                    <a:pt x="16" y="17"/>
                  </a:lnTo>
                  <a:lnTo>
                    <a:pt x="14" y="29"/>
                  </a:lnTo>
                  <a:lnTo>
                    <a:pt x="12" y="38"/>
                  </a:lnTo>
                  <a:close/>
                </a:path>
              </a:pathLst>
            </a:custGeom>
            <a:solidFill>
              <a:srgbClr val="FFFFFF"/>
            </a:solidFill>
            <a:ln w="9525">
              <a:noFill/>
              <a:round/>
              <a:headEnd/>
              <a:tailEnd/>
            </a:ln>
          </p:spPr>
          <p:txBody>
            <a:bodyPr/>
            <a:lstStyle/>
            <a:p>
              <a:endParaRPr lang="en-US"/>
            </a:p>
          </p:txBody>
        </p:sp>
        <p:sp>
          <p:nvSpPr>
            <p:cNvPr id="169000" name="Freeform 39"/>
            <p:cNvSpPr>
              <a:spLocks/>
            </p:cNvSpPr>
            <p:nvPr/>
          </p:nvSpPr>
          <p:spPr bwMode="auto">
            <a:xfrm>
              <a:off x="4651" y="3496"/>
              <a:ext cx="11" cy="25"/>
            </a:xfrm>
            <a:custGeom>
              <a:avLst/>
              <a:gdLst>
                <a:gd name="T0" fmla="*/ 11 w 11"/>
                <a:gd name="T1" fmla="*/ 11 h 25"/>
                <a:gd name="T2" fmla="*/ 11 w 11"/>
                <a:gd name="T3" fmla="*/ 25 h 25"/>
                <a:gd name="T4" fmla="*/ 5 w 11"/>
                <a:gd name="T5" fmla="*/ 19 h 25"/>
                <a:gd name="T6" fmla="*/ 2 w 11"/>
                <a:gd name="T7" fmla="*/ 13 h 25"/>
                <a:gd name="T8" fmla="*/ 0 w 11"/>
                <a:gd name="T9" fmla="*/ 9 h 25"/>
                <a:gd name="T10" fmla="*/ 0 w 11"/>
                <a:gd name="T11" fmla="*/ 7 h 25"/>
                <a:gd name="T12" fmla="*/ 0 w 11"/>
                <a:gd name="T13" fmla="*/ 3 h 25"/>
                <a:gd name="T14" fmla="*/ 2 w 11"/>
                <a:gd name="T15" fmla="*/ 0 h 25"/>
                <a:gd name="T16" fmla="*/ 7 w 11"/>
                <a:gd name="T17" fmla="*/ 0 h 25"/>
                <a:gd name="T18" fmla="*/ 9 w 11"/>
                <a:gd name="T19" fmla="*/ 3 h 25"/>
                <a:gd name="T20" fmla="*/ 11 w 11"/>
                <a:gd name="T21" fmla="*/ 7 h 25"/>
                <a:gd name="T22" fmla="*/ 11 w 11"/>
                <a:gd name="T23" fmla="*/ 1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25"/>
                <a:gd name="T38" fmla="*/ 11 w 11"/>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25">
                  <a:moveTo>
                    <a:pt x="11" y="11"/>
                  </a:moveTo>
                  <a:lnTo>
                    <a:pt x="11" y="25"/>
                  </a:lnTo>
                  <a:lnTo>
                    <a:pt x="5" y="19"/>
                  </a:lnTo>
                  <a:lnTo>
                    <a:pt x="2" y="13"/>
                  </a:lnTo>
                  <a:lnTo>
                    <a:pt x="0" y="9"/>
                  </a:lnTo>
                  <a:lnTo>
                    <a:pt x="0" y="7"/>
                  </a:lnTo>
                  <a:lnTo>
                    <a:pt x="0" y="3"/>
                  </a:lnTo>
                  <a:lnTo>
                    <a:pt x="2" y="0"/>
                  </a:lnTo>
                  <a:lnTo>
                    <a:pt x="7" y="0"/>
                  </a:lnTo>
                  <a:lnTo>
                    <a:pt x="9" y="3"/>
                  </a:lnTo>
                  <a:lnTo>
                    <a:pt x="11" y="7"/>
                  </a:lnTo>
                  <a:lnTo>
                    <a:pt x="11" y="11"/>
                  </a:lnTo>
                  <a:close/>
                </a:path>
              </a:pathLst>
            </a:custGeom>
            <a:solidFill>
              <a:srgbClr val="FFFFFF"/>
            </a:solidFill>
            <a:ln w="9525">
              <a:noFill/>
              <a:round/>
              <a:headEnd/>
              <a:tailEnd/>
            </a:ln>
          </p:spPr>
          <p:txBody>
            <a:bodyPr/>
            <a:lstStyle/>
            <a:p>
              <a:endParaRPr lang="en-US"/>
            </a:p>
          </p:txBody>
        </p:sp>
        <p:sp>
          <p:nvSpPr>
            <p:cNvPr id="169001" name="Freeform 40"/>
            <p:cNvSpPr>
              <a:spLocks/>
            </p:cNvSpPr>
            <p:nvPr/>
          </p:nvSpPr>
          <p:spPr bwMode="auto">
            <a:xfrm>
              <a:off x="4781" y="3496"/>
              <a:ext cx="25" cy="36"/>
            </a:xfrm>
            <a:custGeom>
              <a:avLst/>
              <a:gdLst>
                <a:gd name="T0" fmla="*/ 25 w 25"/>
                <a:gd name="T1" fmla="*/ 21 h 36"/>
                <a:gd name="T2" fmla="*/ 21 w 25"/>
                <a:gd name="T3" fmla="*/ 26 h 36"/>
                <a:gd name="T4" fmla="*/ 19 w 25"/>
                <a:gd name="T5" fmla="*/ 32 h 36"/>
                <a:gd name="T6" fmla="*/ 19 w 25"/>
                <a:gd name="T7" fmla="*/ 34 h 36"/>
                <a:gd name="T8" fmla="*/ 17 w 25"/>
                <a:gd name="T9" fmla="*/ 36 h 36"/>
                <a:gd name="T10" fmla="*/ 13 w 25"/>
                <a:gd name="T11" fmla="*/ 36 h 36"/>
                <a:gd name="T12" fmla="*/ 10 w 25"/>
                <a:gd name="T13" fmla="*/ 36 h 36"/>
                <a:gd name="T14" fmla="*/ 6 w 25"/>
                <a:gd name="T15" fmla="*/ 32 h 36"/>
                <a:gd name="T16" fmla="*/ 2 w 25"/>
                <a:gd name="T17" fmla="*/ 28 h 36"/>
                <a:gd name="T18" fmla="*/ 0 w 25"/>
                <a:gd name="T19" fmla="*/ 23 h 36"/>
                <a:gd name="T20" fmla="*/ 0 w 25"/>
                <a:gd name="T21" fmla="*/ 19 h 36"/>
                <a:gd name="T22" fmla="*/ 2 w 25"/>
                <a:gd name="T23" fmla="*/ 9 h 36"/>
                <a:gd name="T24" fmla="*/ 6 w 25"/>
                <a:gd name="T25" fmla="*/ 0 h 36"/>
                <a:gd name="T26" fmla="*/ 12 w 25"/>
                <a:gd name="T27" fmla="*/ 0 h 36"/>
                <a:gd name="T28" fmla="*/ 13 w 25"/>
                <a:gd name="T29" fmla="*/ 2 h 36"/>
                <a:gd name="T30" fmla="*/ 17 w 25"/>
                <a:gd name="T31" fmla="*/ 3 h 36"/>
                <a:gd name="T32" fmla="*/ 19 w 25"/>
                <a:gd name="T33" fmla="*/ 7 h 36"/>
                <a:gd name="T34" fmla="*/ 23 w 25"/>
                <a:gd name="T35" fmla="*/ 15 h 36"/>
                <a:gd name="T36" fmla="*/ 25 w 25"/>
                <a:gd name="T37" fmla="*/ 21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6"/>
                <a:gd name="T59" fmla="*/ 25 w 25"/>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6">
                  <a:moveTo>
                    <a:pt x="25" y="21"/>
                  </a:moveTo>
                  <a:lnTo>
                    <a:pt x="21" y="26"/>
                  </a:lnTo>
                  <a:lnTo>
                    <a:pt x="19" y="32"/>
                  </a:lnTo>
                  <a:lnTo>
                    <a:pt x="19" y="34"/>
                  </a:lnTo>
                  <a:lnTo>
                    <a:pt x="17" y="36"/>
                  </a:lnTo>
                  <a:lnTo>
                    <a:pt x="13" y="36"/>
                  </a:lnTo>
                  <a:lnTo>
                    <a:pt x="10" y="36"/>
                  </a:lnTo>
                  <a:lnTo>
                    <a:pt x="6" y="32"/>
                  </a:lnTo>
                  <a:lnTo>
                    <a:pt x="2" y="28"/>
                  </a:lnTo>
                  <a:lnTo>
                    <a:pt x="0" y="23"/>
                  </a:lnTo>
                  <a:lnTo>
                    <a:pt x="0" y="19"/>
                  </a:lnTo>
                  <a:lnTo>
                    <a:pt x="2" y="9"/>
                  </a:lnTo>
                  <a:lnTo>
                    <a:pt x="6" y="0"/>
                  </a:lnTo>
                  <a:lnTo>
                    <a:pt x="12" y="0"/>
                  </a:lnTo>
                  <a:lnTo>
                    <a:pt x="13" y="2"/>
                  </a:lnTo>
                  <a:lnTo>
                    <a:pt x="17" y="3"/>
                  </a:lnTo>
                  <a:lnTo>
                    <a:pt x="19" y="7"/>
                  </a:lnTo>
                  <a:lnTo>
                    <a:pt x="23" y="15"/>
                  </a:lnTo>
                  <a:lnTo>
                    <a:pt x="25" y="21"/>
                  </a:lnTo>
                  <a:close/>
                </a:path>
              </a:pathLst>
            </a:custGeom>
            <a:solidFill>
              <a:srgbClr val="FFFFFF"/>
            </a:solidFill>
            <a:ln w="9525">
              <a:noFill/>
              <a:round/>
              <a:headEnd/>
              <a:tailEnd/>
            </a:ln>
          </p:spPr>
          <p:txBody>
            <a:bodyPr/>
            <a:lstStyle/>
            <a:p>
              <a:endParaRPr lang="en-US"/>
            </a:p>
          </p:txBody>
        </p:sp>
        <p:sp>
          <p:nvSpPr>
            <p:cNvPr id="169002" name="Freeform 41"/>
            <p:cNvSpPr>
              <a:spLocks/>
            </p:cNvSpPr>
            <p:nvPr/>
          </p:nvSpPr>
          <p:spPr bwMode="auto">
            <a:xfrm>
              <a:off x="5000" y="3496"/>
              <a:ext cx="21" cy="30"/>
            </a:xfrm>
            <a:custGeom>
              <a:avLst/>
              <a:gdLst>
                <a:gd name="T0" fmla="*/ 19 w 21"/>
                <a:gd name="T1" fmla="*/ 28 h 30"/>
                <a:gd name="T2" fmla="*/ 13 w 21"/>
                <a:gd name="T3" fmla="*/ 30 h 30"/>
                <a:gd name="T4" fmla="*/ 9 w 21"/>
                <a:gd name="T5" fmla="*/ 28 h 30"/>
                <a:gd name="T6" fmla="*/ 6 w 21"/>
                <a:gd name="T7" fmla="*/ 26 h 30"/>
                <a:gd name="T8" fmla="*/ 4 w 21"/>
                <a:gd name="T9" fmla="*/ 23 h 30"/>
                <a:gd name="T10" fmla="*/ 2 w 21"/>
                <a:gd name="T11" fmla="*/ 19 h 30"/>
                <a:gd name="T12" fmla="*/ 0 w 21"/>
                <a:gd name="T13" fmla="*/ 15 h 30"/>
                <a:gd name="T14" fmla="*/ 2 w 21"/>
                <a:gd name="T15" fmla="*/ 9 h 30"/>
                <a:gd name="T16" fmla="*/ 4 w 21"/>
                <a:gd name="T17" fmla="*/ 5 h 30"/>
                <a:gd name="T18" fmla="*/ 9 w 21"/>
                <a:gd name="T19" fmla="*/ 0 h 30"/>
                <a:gd name="T20" fmla="*/ 13 w 21"/>
                <a:gd name="T21" fmla="*/ 7 h 30"/>
                <a:gd name="T22" fmla="*/ 19 w 21"/>
                <a:gd name="T23" fmla="*/ 13 h 30"/>
                <a:gd name="T24" fmla="*/ 21 w 21"/>
                <a:gd name="T25" fmla="*/ 17 h 30"/>
                <a:gd name="T26" fmla="*/ 21 w 21"/>
                <a:gd name="T27" fmla="*/ 21 h 30"/>
                <a:gd name="T28" fmla="*/ 21 w 21"/>
                <a:gd name="T29" fmla="*/ 25 h 30"/>
                <a:gd name="T30" fmla="*/ 19 w 21"/>
                <a:gd name="T31" fmla="*/ 28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30"/>
                <a:gd name="T50" fmla="*/ 21 w 21"/>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30">
                  <a:moveTo>
                    <a:pt x="19" y="28"/>
                  </a:moveTo>
                  <a:lnTo>
                    <a:pt x="13" y="30"/>
                  </a:lnTo>
                  <a:lnTo>
                    <a:pt x="9" y="28"/>
                  </a:lnTo>
                  <a:lnTo>
                    <a:pt x="6" y="26"/>
                  </a:lnTo>
                  <a:lnTo>
                    <a:pt x="4" y="23"/>
                  </a:lnTo>
                  <a:lnTo>
                    <a:pt x="2" y="19"/>
                  </a:lnTo>
                  <a:lnTo>
                    <a:pt x="0" y="15"/>
                  </a:lnTo>
                  <a:lnTo>
                    <a:pt x="2" y="9"/>
                  </a:lnTo>
                  <a:lnTo>
                    <a:pt x="4" y="5"/>
                  </a:lnTo>
                  <a:lnTo>
                    <a:pt x="9" y="0"/>
                  </a:lnTo>
                  <a:lnTo>
                    <a:pt x="13" y="7"/>
                  </a:lnTo>
                  <a:lnTo>
                    <a:pt x="19" y="13"/>
                  </a:lnTo>
                  <a:lnTo>
                    <a:pt x="21" y="17"/>
                  </a:lnTo>
                  <a:lnTo>
                    <a:pt x="21" y="21"/>
                  </a:lnTo>
                  <a:lnTo>
                    <a:pt x="21" y="25"/>
                  </a:lnTo>
                  <a:lnTo>
                    <a:pt x="19" y="28"/>
                  </a:lnTo>
                  <a:close/>
                </a:path>
              </a:pathLst>
            </a:custGeom>
            <a:solidFill>
              <a:srgbClr val="FFFFFF"/>
            </a:solidFill>
            <a:ln w="9525">
              <a:noFill/>
              <a:round/>
              <a:headEnd/>
              <a:tailEnd/>
            </a:ln>
          </p:spPr>
          <p:txBody>
            <a:bodyPr/>
            <a:lstStyle/>
            <a:p>
              <a:endParaRPr lang="en-US"/>
            </a:p>
          </p:txBody>
        </p:sp>
        <p:sp>
          <p:nvSpPr>
            <p:cNvPr id="169003" name="Freeform 42"/>
            <p:cNvSpPr>
              <a:spLocks/>
            </p:cNvSpPr>
            <p:nvPr/>
          </p:nvSpPr>
          <p:spPr bwMode="auto">
            <a:xfrm>
              <a:off x="4887" y="3499"/>
              <a:ext cx="26" cy="29"/>
            </a:xfrm>
            <a:custGeom>
              <a:avLst/>
              <a:gdLst>
                <a:gd name="T0" fmla="*/ 26 w 26"/>
                <a:gd name="T1" fmla="*/ 25 h 29"/>
                <a:gd name="T2" fmla="*/ 23 w 26"/>
                <a:gd name="T3" fmla="*/ 29 h 29"/>
                <a:gd name="T4" fmla="*/ 15 w 26"/>
                <a:gd name="T5" fmla="*/ 29 h 29"/>
                <a:gd name="T6" fmla="*/ 9 w 26"/>
                <a:gd name="T7" fmla="*/ 29 h 29"/>
                <a:gd name="T8" fmla="*/ 2 w 26"/>
                <a:gd name="T9" fmla="*/ 29 h 29"/>
                <a:gd name="T10" fmla="*/ 0 w 26"/>
                <a:gd name="T11" fmla="*/ 22 h 29"/>
                <a:gd name="T12" fmla="*/ 2 w 26"/>
                <a:gd name="T13" fmla="*/ 14 h 29"/>
                <a:gd name="T14" fmla="*/ 3 w 26"/>
                <a:gd name="T15" fmla="*/ 6 h 29"/>
                <a:gd name="T16" fmla="*/ 9 w 26"/>
                <a:gd name="T17" fmla="*/ 0 h 29"/>
                <a:gd name="T18" fmla="*/ 15 w 26"/>
                <a:gd name="T19" fmla="*/ 4 h 29"/>
                <a:gd name="T20" fmla="*/ 21 w 26"/>
                <a:gd name="T21" fmla="*/ 10 h 29"/>
                <a:gd name="T22" fmla="*/ 26 w 26"/>
                <a:gd name="T23" fmla="*/ 18 h 29"/>
                <a:gd name="T24" fmla="*/ 26 w 26"/>
                <a:gd name="T25" fmla="*/ 25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9"/>
                <a:gd name="T41" fmla="*/ 26 w 26"/>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9">
                  <a:moveTo>
                    <a:pt x="26" y="25"/>
                  </a:moveTo>
                  <a:lnTo>
                    <a:pt x="23" y="29"/>
                  </a:lnTo>
                  <a:lnTo>
                    <a:pt x="15" y="29"/>
                  </a:lnTo>
                  <a:lnTo>
                    <a:pt x="9" y="29"/>
                  </a:lnTo>
                  <a:lnTo>
                    <a:pt x="2" y="29"/>
                  </a:lnTo>
                  <a:lnTo>
                    <a:pt x="0" y="22"/>
                  </a:lnTo>
                  <a:lnTo>
                    <a:pt x="2" y="14"/>
                  </a:lnTo>
                  <a:lnTo>
                    <a:pt x="3" y="6"/>
                  </a:lnTo>
                  <a:lnTo>
                    <a:pt x="9" y="0"/>
                  </a:lnTo>
                  <a:lnTo>
                    <a:pt x="15" y="4"/>
                  </a:lnTo>
                  <a:lnTo>
                    <a:pt x="21" y="10"/>
                  </a:lnTo>
                  <a:lnTo>
                    <a:pt x="26" y="18"/>
                  </a:lnTo>
                  <a:lnTo>
                    <a:pt x="26" y="25"/>
                  </a:lnTo>
                  <a:close/>
                </a:path>
              </a:pathLst>
            </a:custGeom>
            <a:solidFill>
              <a:srgbClr val="FFFFFF"/>
            </a:solidFill>
            <a:ln w="9525">
              <a:noFill/>
              <a:round/>
              <a:headEnd/>
              <a:tailEnd/>
            </a:ln>
          </p:spPr>
          <p:txBody>
            <a:bodyPr/>
            <a:lstStyle/>
            <a:p>
              <a:endParaRPr lang="en-US"/>
            </a:p>
          </p:txBody>
        </p:sp>
        <p:sp>
          <p:nvSpPr>
            <p:cNvPr id="169004" name="Freeform 43"/>
            <p:cNvSpPr>
              <a:spLocks/>
            </p:cNvSpPr>
            <p:nvPr/>
          </p:nvSpPr>
          <p:spPr bwMode="auto">
            <a:xfrm>
              <a:off x="5128" y="3501"/>
              <a:ext cx="23" cy="16"/>
            </a:xfrm>
            <a:custGeom>
              <a:avLst/>
              <a:gdLst>
                <a:gd name="T0" fmla="*/ 21 w 23"/>
                <a:gd name="T1" fmla="*/ 16 h 16"/>
                <a:gd name="T2" fmla="*/ 0 w 23"/>
                <a:gd name="T3" fmla="*/ 16 h 16"/>
                <a:gd name="T4" fmla="*/ 0 w 23"/>
                <a:gd name="T5" fmla="*/ 12 h 16"/>
                <a:gd name="T6" fmla="*/ 0 w 23"/>
                <a:gd name="T7" fmla="*/ 10 h 16"/>
                <a:gd name="T8" fmla="*/ 2 w 23"/>
                <a:gd name="T9" fmla="*/ 8 h 16"/>
                <a:gd name="T10" fmla="*/ 4 w 23"/>
                <a:gd name="T11" fmla="*/ 6 h 16"/>
                <a:gd name="T12" fmla="*/ 8 w 23"/>
                <a:gd name="T13" fmla="*/ 4 h 16"/>
                <a:gd name="T14" fmla="*/ 12 w 23"/>
                <a:gd name="T15" fmla="*/ 0 h 16"/>
                <a:gd name="T16" fmla="*/ 18 w 23"/>
                <a:gd name="T17" fmla="*/ 2 h 16"/>
                <a:gd name="T18" fmla="*/ 21 w 23"/>
                <a:gd name="T19" fmla="*/ 6 h 16"/>
                <a:gd name="T20" fmla="*/ 23 w 23"/>
                <a:gd name="T21" fmla="*/ 10 h 16"/>
                <a:gd name="T22" fmla="*/ 21 w 23"/>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16"/>
                <a:gd name="T38" fmla="*/ 23 w 23"/>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16">
                  <a:moveTo>
                    <a:pt x="21" y="16"/>
                  </a:moveTo>
                  <a:lnTo>
                    <a:pt x="0" y="16"/>
                  </a:lnTo>
                  <a:lnTo>
                    <a:pt x="0" y="12"/>
                  </a:lnTo>
                  <a:lnTo>
                    <a:pt x="0" y="10"/>
                  </a:lnTo>
                  <a:lnTo>
                    <a:pt x="2" y="8"/>
                  </a:lnTo>
                  <a:lnTo>
                    <a:pt x="4" y="6"/>
                  </a:lnTo>
                  <a:lnTo>
                    <a:pt x="8" y="4"/>
                  </a:lnTo>
                  <a:lnTo>
                    <a:pt x="12" y="0"/>
                  </a:lnTo>
                  <a:lnTo>
                    <a:pt x="18" y="2"/>
                  </a:lnTo>
                  <a:lnTo>
                    <a:pt x="21" y="6"/>
                  </a:lnTo>
                  <a:lnTo>
                    <a:pt x="23" y="10"/>
                  </a:lnTo>
                  <a:lnTo>
                    <a:pt x="21" y="16"/>
                  </a:lnTo>
                  <a:close/>
                </a:path>
              </a:pathLst>
            </a:custGeom>
            <a:solidFill>
              <a:srgbClr val="FFFFFF"/>
            </a:solidFill>
            <a:ln w="9525">
              <a:noFill/>
              <a:round/>
              <a:headEnd/>
              <a:tailEnd/>
            </a:ln>
          </p:spPr>
          <p:txBody>
            <a:bodyPr/>
            <a:lstStyle/>
            <a:p>
              <a:endParaRPr lang="en-US"/>
            </a:p>
          </p:txBody>
        </p:sp>
        <p:sp>
          <p:nvSpPr>
            <p:cNvPr id="169005" name="Freeform 44"/>
            <p:cNvSpPr>
              <a:spLocks/>
            </p:cNvSpPr>
            <p:nvPr/>
          </p:nvSpPr>
          <p:spPr bwMode="auto">
            <a:xfrm>
              <a:off x="4557" y="3580"/>
              <a:ext cx="683" cy="439"/>
            </a:xfrm>
            <a:custGeom>
              <a:avLst/>
              <a:gdLst>
                <a:gd name="T0" fmla="*/ 658 w 683"/>
                <a:gd name="T1" fmla="*/ 178 h 439"/>
                <a:gd name="T2" fmla="*/ 675 w 683"/>
                <a:gd name="T3" fmla="*/ 198 h 439"/>
                <a:gd name="T4" fmla="*/ 683 w 683"/>
                <a:gd name="T5" fmla="*/ 253 h 439"/>
                <a:gd name="T6" fmla="*/ 679 w 683"/>
                <a:gd name="T7" fmla="*/ 347 h 439"/>
                <a:gd name="T8" fmla="*/ 623 w 683"/>
                <a:gd name="T9" fmla="*/ 411 h 439"/>
                <a:gd name="T10" fmla="*/ 544 w 683"/>
                <a:gd name="T11" fmla="*/ 430 h 439"/>
                <a:gd name="T12" fmla="*/ 464 w 683"/>
                <a:gd name="T13" fmla="*/ 437 h 439"/>
                <a:gd name="T14" fmla="*/ 301 w 683"/>
                <a:gd name="T15" fmla="*/ 434 h 439"/>
                <a:gd name="T16" fmla="*/ 226 w 683"/>
                <a:gd name="T17" fmla="*/ 426 h 439"/>
                <a:gd name="T18" fmla="*/ 190 w 683"/>
                <a:gd name="T19" fmla="*/ 395 h 439"/>
                <a:gd name="T20" fmla="*/ 74 w 683"/>
                <a:gd name="T21" fmla="*/ 324 h 439"/>
                <a:gd name="T22" fmla="*/ 23 w 683"/>
                <a:gd name="T23" fmla="*/ 278 h 439"/>
                <a:gd name="T24" fmla="*/ 3 w 683"/>
                <a:gd name="T25" fmla="*/ 240 h 439"/>
                <a:gd name="T26" fmla="*/ 3 w 683"/>
                <a:gd name="T27" fmla="*/ 192 h 439"/>
                <a:gd name="T28" fmla="*/ 34 w 683"/>
                <a:gd name="T29" fmla="*/ 155 h 439"/>
                <a:gd name="T30" fmla="*/ 84 w 683"/>
                <a:gd name="T31" fmla="*/ 129 h 439"/>
                <a:gd name="T32" fmla="*/ 117 w 683"/>
                <a:gd name="T33" fmla="*/ 119 h 439"/>
                <a:gd name="T34" fmla="*/ 149 w 683"/>
                <a:gd name="T35" fmla="*/ 129 h 439"/>
                <a:gd name="T36" fmla="*/ 201 w 683"/>
                <a:gd name="T37" fmla="*/ 161 h 439"/>
                <a:gd name="T38" fmla="*/ 232 w 683"/>
                <a:gd name="T39" fmla="*/ 236 h 439"/>
                <a:gd name="T40" fmla="*/ 218 w 683"/>
                <a:gd name="T41" fmla="*/ 322 h 439"/>
                <a:gd name="T42" fmla="*/ 224 w 683"/>
                <a:gd name="T43" fmla="*/ 364 h 439"/>
                <a:gd name="T44" fmla="*/ 245 w 683"/>
                <a:gd name="T45" fmla="*/ 405 h 439"/>
                <a:gd name="T46" fmla="*/ 262 w 683"/>
                <a:gd name="T47" fmla="*/ 399 h 439"/>
                <a:gd name="T48" fmla="*/ 247 w 683"/>
                <a:gd name="T49" fmla="*/ 349 h 439"/>
                <a:gd name="T50" fmla="*/ 241 w 683"/>
                <a:gd name="T51" fmla="*/ 309 h 439"/>
                <a:gd name="T52" fmla="*/ 257 w 683"/>
                <a:gd name="T53" fmla="*/ 244 h 439"/>
                <a:gd name="T54" fmla="*/ 289 w 683"/>
                <a:gd name="T55" fmla="*/ 200 h 439"/>
                <a:gd name="T56" fmla="*/ 333 w 683"/>
                <a:gd name="T57" fmla="*/ 207 h 439"/>
                <a:gd name="T58" fmla="*/ 426 w 683"/>
                <a:gd name="T59" fmla="*/ 207 h 439"/>
                <a:gd name="T60" fmla="*/ 518 w 683"/>
                <a:gd name="T61" fmla="*/ 209 h 439"/>
                <a:gd name="T62" fmla="*/ 600 w 683"/>
                <a:gd name="T63" fmla="*/ 215 h 439"/>
                <a:gd name="T64" fmla="*/ 650 w 683"/>
                <a:gd name="T65" fmla="*/ 203 h 439"/>
                <a:gd name="T66" fmla="*/ 644 w 683"/>
                <a:gd name="T67" fmla="*/ 190 h 439"/>
                <a:gd name="T68" fmla="*/ 541 w 683"/>
                <a:gd name="T69" fmla="*/ 186 h 439"/>
                <a:gd name="T70" fmla="*/ 399 w 683"/>
                <a:gd name="T71" fmla="*/ 182 h 439"/>
                <a:gd name="T72" fmla="*/ 261 w 683"/>
                <a:gd name="T73" fmla="*/ 169 h 439"/>
                <a:gd name="T74" fmla="*/ 224 w 683"/>
                <a:gd name="T75" fmla="*/ 142 h 439"/>
                <a:gd name="T76" fmla="*/ 157 w 683"/>
                <a:gd name="T77" fmla="*/ 109 h 439"/>
                <a:gd name="T78" fmla="*/ 218 w 683"/>
                <a:gd name="T79" fmla="*/ 113 h 439"/>
                <a:gd name="T80" fmla="*/ 270 w 683"/>
                <a:gd name="T81" fmla="*/ 125 h 439"/>
                <a:gd name="T82" fmla="*/ 278 w 683"/>
                <a:gd name="T83" fmla="*/ 107 h 439"/>
                <a:gd name="T84" fmla="*/ 276 w 683"/>
                <a:gd name="T85" fmla="*/ 84 h 439"/>
                <a:gd name="T86" fmla="*/ 285 w 683"/>
                <a:gd name="T87" fmla="*/ 65 h 439"/>
                <a:gd name="T88" fmla="*/ 293 w 683"/>
                <a:gd name="T89" fmla="*/ 46 h 439"/>
                <a:gd name="T90" fmla="*/ 308 w 683"/>
                <a:gd name="T91" fmla="*/ 33 h 439"/>
                <a:gd name="T92" fmla="*/ 328 w 683"/>
                <a:gd name="T93" fmla="*/ 42 h 439"/>
                <a:gd name="T94" fmla="*/ 345 w 683"/>
                <a:gd name="T95" fmla="*/ 77 h 439"/>
                <a:gd name="T96" fmla="*/ 343 w 683"/>
                <a:gd name="T97" fmla="*/ 111 h 439"/>
                <a:gd name="T98" fmla="*/ 353 w 683"/>
                <a:gd name="T99" fmla="*/ 125 h 439"/>
                <a:gd name="T100" fmla="*/ 556 w 683"/>
                <a:gd name="T101" fmla="*/ 54 h 439"/>
                <a:gd name="T102" fmla="*/ 556 w 683"/>
                <a:gd name="T103" fmla="*/ 17 h 439"/>
                <a:gd name="T104" fmla="*/ 569 w 683"/>
                <a:gd name="T105" fmla="*/ 0 h 439"/>
                <a:gd name="T106" fmla="*/ 600 w 683"/>
                <a:gd name="T107" fmla="*/ 17 h 439"/>
                <a:gd name="T108" fmla="*/ 614 w 683"/>
                <a:gd name="T109" fmla="*/ 46 h 439"/>
                <a:gd name="T110" fmla="*/ 617 w 683"/>
                <a:gd name="T111" fmla="*/ 94 h 439"/>
                <a:gd name="T112" fmla="*/ 621 w 683"/>
                <a:gd name="T113" fmla="*/ 165 h 4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83"/>
                <a:gd name="T172" fmla="*/ 0 h 439"/>
                <a:gd name="T173" fmla="*/ 683 w 683"/>
                <a:gd name="T174" fmla="*/ 439 h 4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83" h="439">
                  <a:moveTo>
                    <a:pt x="621" y="165"/>
                  </a:moveTo>
                  <a:lnTo>
                    <a:pt x="640" y="171"/>
                  </a:lnTo>
                  <a:lnTo>
                    <a:pt x="658" y="178"/>
                  </a:lnTo>
                  <a:lnTo>
                    <a:pt x="665" y="184"/>
                  </a:lnTo>
                  <a:lnTo>
                    <a:pt x="671" y="190"/>
                  </a:lnTo>
                  <a:lnTo>
                    <a:pt x="675" y="198"/>
                  </a:lnTo>
                  <a:lnTo>
                    <a:pt x="677" y="209"/>
                  </a:lnTo>
                  <a:lnTo>
                    <a:pt x="681" y="230"/>
                  </a:lnTo>
                  <a:lnTo>
                    <a:pt x="683" y="253"/>
                  </a:lnTo>
                  <a:lnTo>
                    <a:pt x="683" y="276"/>
                  </a:lnTo>
                  <a:lnTo>
                    <a:pt x="683" y="299"/>
                  </a:lnTo>
                  <a:lnTo>
                    <a:pt x="679" y="347"/>
                  </a:lnTo>
                  <a:lnTo>
                    <a:pt x="671" y="391"/>
                  </a:lnTo>
                  <a:lnTo>
                    <a:pt x="648" y="401"/>
                  </a:lnTo>
                  <a:lnTo>
                    <a:pt x="623" y="411"/>
                  </a:lnTo>
                  <a:lnTo>
                    <a:pt x="596" y="418"/>
                  </a:lnTo>
                  <a:lnTo>
                    <a:pt x="571" y="424"/>
                  </a:lnTo>
                  <a:lnTo>
                    <a:pt x="544" y="430"/>
                  </a:lnTo>
                  <a:lnTo>
                    <a:pt x="518" y="434"/>
                  </a:lnTo>
                  <a:lnTo>
                    <a:pt x="491" y="435"/>
                  </a:lnTo>
                  <a:lnTo>
                    <a:pt x="464" y="437"/>
                  </a:lnTo>
                  <a:lnTo>
                    <a:pt x="410" y="439"/>
                  </a:lnTo>
                  <a:lnTo>
                    <a:pt x="355" y="437"/>
                  </a:lnTo>
                  <a:lnTo>
                    <a:pt x="301" y="434"/>
                  </a:lnTo>
                  <a:lnTo>
                    <a:pt x="249" y="430"/>
                  </a:lnTo>
                  <a:lnTo>
                    <a:pt x="237" y="430"/>
                  </a:lnTo>
                  <a:lnTo>
                    <a:pt x="226" y="426"/>
                  </a:lnTo>
                  <a:lnTo>
                    <a:pt x="216" y="420"/>
                  </a:lnTo>
                  <a:lnTo>
                    <a:pt x="207" y="412"/>
                  </a:lnTo>
                  <a:lnTo>
                    <a:pt x="190" y="395"/>
                  </a:lnTo>
                  <a:lnTo>
                    <a:pt x="172" y="378"/>
                  </a:lnTo>
                  <a:lnTo>
                    <a:pt x="124" y="351"/>
                  </a:lnTo>
                  <a:lnTo>
                    <a:pt x="74" y="324"/>
                  </a:lnTo>
                  <a:lnTo>
                    <a:pt x="51" y="307"/>
                  </a:lnTo>
                  <a:lnTo>
                    <a:pt x="32" y="288"/>
                  </a:lnTo>
                  <a:lnTo>
                    <a:pt x="23" y="278"/>
                  </a:lnTo>
                  <a:lnTo>
                    <a:pt x="15" y="267"/>
                  </a:lnTo>
                  <a:lnTo>
                    <a:pt x="7" y="253"/>
                  </a:lnTo>
                  <a:lnTo>
                    <a:pt x="3" y="240"/>
                  </a:lnTo>
                  <a:lnTo>
                    <a:pt x="0" y="223"/>
                  </a:lnTo>
                  <a:lnTo>
                    <a:pt x="0" y="207"/>
                  </a:lnTo>
                  <a:lnTo>
                    <a:pt x="3" y="192"/>
                  </a:lnTo>
                  <a:lnTo>
                    <a:pt x="9" y="178"/>
                  </a:lnTo>
                  <a:lnTo>
                    <a:pt x="21" y="167"/>
                  </a:lnTo>
                  <a:lnTo>
                    <a:pt x="34" y="155"/>
                  </a:lnTo>
                  <a:lnTo>
                    <a:pt x="51" y="146"/>
                  </a:lnTo>
                  <a:lnTo>
                    <a:pt x="72" y="138"/>
                  </a:lnTo>
                  <a:lnTo>
                    <a:pt x="84" y="129"/>
                  </a:lnTo>
                  <a:lnTo>
                    <a:pt x="96" y="123"/>
                  </a:lnTo>
                  <a:lnTo>
                    <a:pt x="107" y="121"/>
                  </a:lnTo>
                  <a:lnTo>
                    <a:pt x="117" y="119"/>
                  </a:lnTo>
                  <a:lnTo>
                    <a:pt x="128" y="121"/>
                  </a:lnTo>
                  <a:lnTo>
                    <a:pt x="140" y="125"/>
                  </a:lnTo>
                  <a:lnTo>
                    <a:pt x="149" y="129"/>
                  </a:lnTo>
                  <a:lnTo>
                    <a:pt x="161" y="134"/>
                  </a:lnTo>
                  <a:lnTo>
                    <a:pt x="180" y="146"/>
                  </a:lnTo>
                  <a:lnTo>
                    <a:pt x="201" y="161"/>
                  </a:lnTo>
                  <a:lnTo>
                    <a:pt x="222" y="173"/>
                  </a:lnTo>
                  <a:lnTo>
                    <a:pt x="243" y="180"/>
                  </a:lnTo>
                  <a:lnTo>
                    <a:pt x="232" y="236"/>
                  </a:lnTo>
                  <a:lnTo>
                    <a:pt x="220" y="294"/>
                  </a:lnTo>
                  <a:lnTo>
                    <a:pt x="220" y="307"/>
                  </a:lnTo>
                  <a:lnTo>
                    <a:pt x="218" y="322"/>
                  </a:lnTo>
                  <a:lnTo>
                    <a:pt x="220" y="336"/>
                  </a:lnTo>
                  <a:lnTo>
                    <a:pt x="222" y="351"/>
                  </a:lnTo>
                  <a:lnTo>
                    <a:pt x="224" y="364"/>
                  </a:lnTo>
                  <a:lnTo>
                    <a:pt x="230" y="378"/>
                  </a:lnTo>
                  <a:lnTo>
                    <a:pt x="237" y="391"/>
                  </a:lnTo>
                  <a:lnTo>
                    <a:pt x="245" y="405"/>
                  </a:lnTo>
                  <a:lnTo>
                    <a:pt x="253" y="405"/>
                  </a:lnTo>
                  <a:lnTo>
                    <a:pt x="259" y="403"/>
                  </a:lnTo>
                  <a:lnTo>
                    <a:pt x="262" y="399"/>
                  </a:lnTo>
                  <a:lnTo>
                    <a:pt x="268" y="393"/>
                  </a:lnTo>
                  <a:lnTo>
                    <a:pt x="257" y="372"/>
                  </a:lnTo>
                  <a:lnTo>
                    <a:pt x="247" y="349"/>
                  </a:lnTo>
                  <a:lnTo>
                    <a:pt x="243" y="336"/>
                  </a:lnTo>
                  <a:lnTo>
                    <a:pt x="241" y="322"/>
                  </a:lnTo>
                  <a:lnTo>
                    <a:pt x="241" y="309"/>
                  </a:lnTo>
                  <a:lnTo>
                    <a:pt x="243" y="295"/>
                  </a:lnTo>
                  <a:lnTo>
                    <a:pt x="249" y="270"/>
                  </a:lnTo>
                  <a:lnTo>
                    <a:pt x="257" y="244"/>
                  </a:lnTo>
                  <a:lnTo>
                    <a:pt x="264" y="219"/>
                  </a:lnTo>
                  <a:lnTo>
                    <a:pt x="276" y="196"/>
                  </a:lnTo>
                  <a:lnTo>
                    <a:pt x="289" y="200"/>
                  </a:lnTo>
                  <a:lnTo>
                    <a:pt x="305" y="203"/>
                  </a:lnTo>
                  <a:lnTo>
                    <a:pt x="320" y="205"/>
                  </a:lnTo>
                  <a:lnTo>
                    <a:pt x="333" y="207"/>
                  </a:lnTo>
                  <a:lnTo>
                    <a:pt x="364" y="209"/>
                  </a:lnTo>
                  <a:lnTo>
                    <a:pt x="395" y="207"/>
                  </a:lnTo>
                  <a:lnTo>
                    <a:pt x="426" y="207"/>
                  </a:lnTo>
                  <a:lnTo>
                    <a:pt x="456" y="205"/>
                  </a:lnTo>
                  <a:lnTo>
                    <a:pt x="487" y="205"/>
                  </a:lnTo>
                  <a:lnTo>
                    <a:pt x="518" y="209"/>
                  </a:lnTo>
                  <a:lnTo>
                    <a:pt x="552" y="211"/>
                  </a:lnTo>
                  <a:lnTo>
                    <a:pt x="585" y="213"/>
                  </a:lnTo>
                  <a:lnTo>
                    <a:pt x="600" y="215"/>
                  </a:lnTo>
                  <a:lnTo>
                    <a:pt x="617" y="213"/>
                  </a:lnTo>
                  <a:lnTo>
                    <a:pt x="633" y="209"/>
                  </a:lnTo>
                  <a:lnTo>
                    <a:pt x="650" y="203"/>
                  </a:lnTo>
                  <a:lnTo>
                    <a:pt x="650" y="198"/>
                  </a:lnTo>
                  <a:lnTo>
                    <a:pt x="648" y="194"/>
                  </a:lnTo>
                  <a:lnTo>
                    <a:pt x="644" y="190"/>
                  </a:lnTo>
                  <a:lnTo>
                    <a:pt x="640" y="188"/>
                  </a:lnTo>
                  <a:lnTo>
                    <a:pt x="591" y="186"/>
                  </a:lnTo>
                  <a:lnTo>
                    <a:pt x="541" y="186"/>
                  </a:lnTo>
                  <a:lnTo>
                    <a:pt x="493" y="184"/>
                  </a:lnTo>
                  <a:lnTo>
                    <a:pt x="445" y="184"/>
                  </a:lnTo>
                  <a:lnTo>
                    <a:pt x="399" y="182"/>
                  </a:lnTo>
                  <a:lnTo>
                    <a:pt x="353" y="180"/>
                  </a:lnTo>
                  <a:lnTo>
                    <a:pt x="307" y="176"/>
                  </a:lnTo>
                  <a:lnTo>
                    <a:pt x="261" y="169"/>
                  </a:lnTo>
                  <a:lnTo>
                    <a:pt x="251" y="159"/>
                  </a:lnTo>
                  <a:lnTo>
                    <a:pt x="237" y="150"/>
                  </a:lnTo>
                  <a:lnTo>
                    <a:pt x="224" y="142"/>
                  </a:lnTo>
                  <a:lnTo>
                    <a:pt x="211" y="136"/>
                  </a:lnTo>
                  <a:lnTo>
                    <a:pt x="184" y="125"/>
                  </a:lnTo>
                  <a:lnTo>
                    <a:pt x="157" y="109"/>
                  </a:lnTo>
                  <a:lnTo>
                    <a:pt x="174" y="96"/>
                  </a:lnTo>
                  <a:lnTo>
                    <a:pt x="195" y="104"/>
                  </a:lnTo>
                  <a:lnTo>
                    <a:pt x="218" y="113"/>
                  </a:lnTo>
                  <a:lnTo>
                    <a:pt x="241" y="121"/>
                  </a:lnTo>
                  <a:lnTo>
                    <a:pt x="261" y="129"/>
                  </a:lnTo>
                  <a:lnTo>
                    <a:pt x="270" y="125"/>
                  </a:lnTo>
                  <a:lnTo>
                    <a:pt x="274" y="119"/>
                  </a:lnTo>
                  <a:lnTo>
                    <a:pt x="276" y="113"/>
                  </a:lnTo>
                  <a:lnTo>
                    <a:pt x="278" y="107"/>
                  </a:lnTo>
                  <a:lnTo>
                    <a:pt x="276" y="100"/>
                  </a:lnTo>
                  <a:lnTo>
                    <a:pt x="276" y="92"/>
                  </a:lnTo>
                  <a:lnTo>
                    <a:pt x="276" y="84"/>
                  </a:lnTo>
                  <a:lnTo>
                    <a:pt x="278" y="77"/>
                  </a:lnTo>
                  <a:lnTo>
                    <a:pt x="284" y="71"/>
                  </a:lnTo>
                  <a:lnTo>
                    <a:pt x="285" y="65"/>
                  </a:lnTo>
                  <a:lnTo>
                    <a:pt x="289" y="59"/>
                  </a:lnTo>
                  <a:lnTo>
                    <a:pt x="291" y="52"/>
                  </a:lnTo>
                  <a:lnTo>
                    <a:pt x="293" y="46"/>
                  </a:lnTo>
                  <a:lnTo>
                    <a:pt x="295" y="40"/>
                  </a:lnTo>
                  <a:lnTo>
                    <a:pt x="301" y="36"/>
                  </a:lnTo>
                  <a:lnTo>
                    <a:pt x="308" y="33"/>
                  </a:lnTo>
                  <a:lnTo>
                    <a:pt x="316" y="35"/>
                  </a:lnTo>
                  <a:lnTo>
                    <a:pt x="324" y="38"/>
                  </a:lnTo>
                  <a:lnTo>
                    <a:pt x="328" y="42"/>
                  </a:lnTo>
                  <a:lnTo>
                    <a:pt x="332" y="50"/>
                  </a:lnTo>
                  <a:lnTo>
                    <a:pt x="337" y="63"/>
                  </a:lnTo>
                  <a:lnTo>
                    <a:pt x="345" y="77"/>
                  </a:lnTo>
                  <a:lnTo>
                    <a:pt x="345" y="90"/>
                  </a:lnTo>
                  <a:lnTo>
                    <a:pt x="343" y="104"/>
                  </a:lnTo>
                  <a:lnTo>
                    <a:pt x="343" y="111"/>
                  </a:lnTo>
                  <a:lnTo>
                    <a:pt x="345" y="117"/>
                  </a:lnTo>
                  <a:lnTo>
                    <a:pt x="349" y="121"/>
                  </a:lnTo>
                  <a:lnTo>
                    <a:pt x="353" y="125"/>
                  </a:lnTo>
                  <a:lnTo>
                    <a:pt x="541" y="109"/>
                  </a:lnTo>
                  <a:lnTo>
                    <a:pt x="548" y="82"/>
                  </a:lnTo>
                  <a:lnTo>
                    <a:pt x="556" y="54"/>
                  </a:lnTo>
                  <a:lnTo>
                    <a:pt x="556" y="38"/>
                  </a:lnTo>
                  <a:lnTo>
                    <a:pt x="556" y="25"/>
                  </a:lnTo>
                  <a:lnTo>
                    <a:pt x="556" y="17"/>
                  </a:lnTo>
                  <a:lnTo>
                    <a:pt x="558" y="12"/>
                  </a:lnTo>
                  <a:lnTo>
                    <a:pt x="564" y="6"/>
                  </a:lnTo>
                  <a:lnTo>
                    <a:pt x="569" y="0"/>
                  </a:lnTo>
                  <a:lnTo>
                    <a:pt x="581" y="4"/>
                  </a:lnTo>
                  <a:lnTo>
                    <a:pt x="591" y="10"/>
                  </a:lnTo>
                  <a:lnTo>
                    <a:pt x="600" y="17"/>
                  </a:lnTo>
                  <a:lnTo>
                    <a:pt x="606" y="25"/>
                  </a:lnTo>
                  <a:lnTo>
                    <a:pt x="610" y="35"/>
                  </a:lnTo>
                  <a:lnTo>
                    <a:pt x="614" y="46"/>
                  </a:lnTo>
                  <a:lnTo>
                    <a:pt x="615" y="58"/>
                  </a:lnTo>
                  <a:lnTo>
                    <a:pt x="615" y="69"/>
                  </a:lnTo>
                  <a:lnTo>
                    <a:pt x="617" y="94"/>
                  </a:lnTo>
                  <a:lnTo>
                    <a:pt x="617" y="119"/>
                  </a:lnTo>
                  <a:lnTo>
                    <a:pt x="617" y="144"/>
                  </a:lnTo>
                  <a:lnTo>
                    <a:pt x="621" y="165"/>
                  </a:lnTo>
                  <a:close/>
                </a:path>
              </a:pathLst>
            </a:custGeom>
            <a:solidFill>
              <a:srgbClr val="FFFFFF"/>
            </a:solidFill>
            <a:ln w="9525">
              <a:noFill/>
              <a:round/>
              <a:headEnd/>
              <a:tailEnd/>
            </a:ln>
          </p:spPr>
          <p:txBody>
            <a:bodyPr/>
            <a:lstStyle/>
            <a:p>
              <a:endParaRPr lang="en-US"/>
            </a:p>
          </p:txBody>
        </p:sp>
        <p:sp>
          <p:nvSpPr>
            <p:cNvPr id="169006" name="Freeform 45"/>
            <p:cNvSpPr>
              <a:spLocks/>
            </p:cNvSpPr>
            <p:nvPr/>
          </p:nvSpPr>
          <p:spPr bwMode="auto">
            <a:xfrm>
              <a:off x="5259" y="3613"/>
              <a:ext cx="9" cy="2"/>
            </a:xfrm>
            <a:custGeom>
              <a:avLst/>
              <a:gdLst>
                <a:gd name="T0" fmla="*/ 0 w 9"/>
                <a:gd name="T1" fmla="*/ 2 h 2"/>
                <a:gd name="T2" fmla="*/ 4 w 9"/>
                <a:gd name="T3" fmla="*/ 0 h 2"/>
                <a:gd name="T4" fmla="*/ 9 w 9"/>
                <a:gd name="T5" fmla="*/ 0 h 2"/>
                <a:gd name="T6" fmla="*/ 0 w 9"/>
                <a:gd name="T7" fmla="*/ 2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0" y="2"/>
                  </a:moveTo>
                  <a:lnTo>
                    <a:pt x="4" y="0"/>
                  </a:lnTo>
                  <a:lnTo>
                    <a:pt x="9" y="0"/>
                  </a:lnTo>
                  <a:lnTo>
                    <a:pt x="0" y="2"/>
                  </a:lnTo>
                  <a:close/>
                </a:path>
              </a:pathLst>
            </a:custGeom>
            <a:solidFill>
              <a:srgbClr val="FFFFFF"/>
            </a:solidFill>
            <a:ln w="9525">
              <a:noFill/>
              <a:round/>
              <a:headEnd/>
              <a:tailEnd/>
            </a:ln>
          </p:spPr>
          <p:txBody>
            <a:bodyPr/>
            <a:lstStyle/>
            <a:p>
              <a:endParaRPr lang="en-US"/>
            </a:p>
          </p:txBody>
        </p:sp>
        <p:sp>
          <p:nvSpPr>
            <p:cNvPr id="169007" name="Freeform 46"/>
            <p:cNvSpPr>
              <a:spLocks/>
            </p:cNvSpPr>
            <p:nvPr/>
          </p:nvSpPr>
          <p:spPr bwMode="auto">
            <a:xfrm>
              <a:off x="4923" y="3647"/>
              <a:ext cx="161" cy="35"/>
            </a:xfrm>
            <a:custGeom>
              <a:avLst/>
              <a:gdLst>
                <a:gd name="T0" fmla="*/ 155 w 161"/>
                <a:gd name="T1" fmla="*/ 23 h 35"/>
                <a:gd name="T2" fmla="*/ 119 w 161"/>
                <a:gd name="T3" fmla="*/ 31 h 35"/>
                <a:gd name="T4" fmla="*/ 79 w 161"/>
                <a:gd name="T5" fmla="*/ 35 h 35"/>
                <a:gd name="T6" fmla="*/ 40 w 161"/>
                <a:gd name="T7" fmla="*/ 35 h 35"/>
                <a:gd name="T8" fmla="*/ 2 w 161"/>
                <a:gd name="T9" fmla="*/ 31 h 35"/>
                <a:gd name="T10" fmla="*/ 0 w 161"/>
                <a:gd name="T11" fmla="*/ 21 h 35"/>
                <a:gd name="T12" fmla="*/ 0 w 161"/>
                <a:gd name="T13" fmla="*/ 10 h 35"/>
                <a:gd name="T14" fmla="*/ 42 w 161"/>
                <a:gd name="T15" fmla="*/ 8 h 35"/>
                <a:gd name="T16" fmla="*/ 84 w 161"/>
                <a:gd name="T17" fmla="*/ 4 h 35"/>
                <a:gd name="T18" fmla="*/ 106 w 161"/>
                <a:gd name="T19" fmla="*/ 2 h 35"/>
                <a:gd name="T20" fmla="*/ 125 w 161"/>
                <a:gd name="T21" fmla="*/ 0 h 35"/>
                <a:gd name="T22" fmla="*/ 144 w 161"/>
                <a:gd name="T23" fmla="*/ 0 h 35"/>
                <a:gd name="T24" fmla="*/ 161 w 161"/>
                <a:gd name="T25" fmla="*/ 2 h 35"/>
                <a:gd name="T26" fmla="*/ 155 w 161"/>
                <a:gd name="T27" fmla="*/ 23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1"/>
                <a:gd name="T43" fmla="*/ 0 h 35"/>
                <a:gd name="T44" fmla="*/ 161 w 161"/>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1" h="35">
                  <a:moveTo>
                    <a:pt x="155" y="23"/>
                  </a:moveTo>
                  <a:lnTo>
                    <a:pt x="119" y="31"/>
                  </a:lnTo>
                  <a:lnTo>
                    <a:pt x="79" y="35"/>
                  </a:lnTo>
                  <a:lnTo>
                    <a:pt x="40" y="35"/>
                  </a:lnTo>
                  <a:lnTo>
                    <a:pt x="2" y="31"/>
                  </a:lnTo>
                  <a:lnTo>
                    <a:pt x="0" y="21"/>
                  </a:lnTo>
                  <a:lnTo>
                    <a:pt x="0" y="10"/>
                  </a:lnTo>
                  <a:lnTo>
                    <a:pt x="42" y="8"/>
                  </a:lnTo>
                  <a:lnTo>
                    <a:pt x="84" y="4"/>
                  </a:lnTo>
                  <a:lnTo>
                    <a:pt x="106" y="2"/>
                  </a:lnTo>
                  <a:lnTo>
                    <a:pt x="125" y="0"/>
                  </a:lnTo>
                  <a:lnTo>
                    <a:pt x="144" y="0"/>
                  </a:lnTo>
                  <a:lnTo>
                    <a:pt x="161" y="2"/>
                  </a:lnTo>
                  <a:lnTo>
                    <a:pt x="155" y="23"/>
                  </a:lnTo>
                  <a:close/>
                </a:path>
              </a:pathLst>
            </a:custGeom>
            <a:solidFill>
              <a:srgbClr val="FFFFFF"/>
            </a:solidFill>
            <a:ln w="9525">
              <a:noFill/>
              <a:round/>
              <a:headEnd/>
              <a:tailEnd/>
            </a:ln>
          </p:spPr>
          <p:txBody>
            <a:bodyPr/>
            <a:lstStyle/>
            <a:p>
              <a:endParaRPr lang="en-US"/>
            </a:p>
          </p:txBody>
        </p:sp>
        <p:sp>
          <p:nvSpPr>
            <p:cNvPr id="169008" name="Freeform 47"/>
            <p:cNvSpPr>
              <a:spLocks/>
            </p:cNvSpPr>
            <p:nvPr/>
          </p:nvSpPr>
          <p:spPr bwMode="auto">
            <a:xfrm>
              <a:off x="4760" y="3657"/>
              <a:ext cx="52" cy="19"/>
            </a:xfrm>
            <a:custGeom>
              <a:avLst/>
              <a:gdLst>
                <a:gd name="T0" fmla="*/ 52 w 52"/>
                <a:gd name="T1" fmla="*/ 9 h 19"/>
                <a:gd name="T2" fmla="*/ 52 w 52"/>
                <a:gd name="T3" fmla="*/ 19 h 19"/>
                <a:gd name="T4" fmla="*/ 0 w 52"/>
                <a:gd name="T5" fmla="*/ 7 h 19"/>
                <a:gd name="T6" fmla="*/ 15 w 52"/>
                <a:gd name="T7" fmla="*/ 5 h 19"/>
                <a:gd name="T8" fmla="*/ 31 w 52"/>
                <a:gd name="T9" fmla="*/ 2 h 19"/>
                <a:gd name="T10" fmla="*/ 36 w 52"/>
                <a:gd name="T11" fmla="*/ 0 h 19"/>
                <a:gd name="T12" fmla="*/ 42 w 52"/>
                <a:gd name="T13" fmla="*/ 2 h 19"/>
                <a:gd name="T14" fmla="*/ 48 w 52"/>
                <a:gd name="T15" fmla="*/ 4 h 19"/>
                <a:gd name="T16" fmla="*/ 52 w 52"/>
                <a:gd name="T17" fmla="*/ 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19"/>
                <a:gd name="T29" fmla="*/ 52 w 5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19">
                  <a:moveTo>
                    <a:pt x="52" y="9"/>
                  </a:moveTo>
                  <a:lnTo>
                    <a:pt x="52" y="19"/>
                  </a:lnTo>
                  <a:lnTo>
                    <a:pt x="0" y="7"/>
                  </a:lnTo>
                  <a:lnTo>
                    <a:pt x="15" y="5"/>
                  </a:lnTo>
                  <a:lnTo>
                    <a:pt x="31" y="2"/>
                  </a:lnTo>
                  <a:lnTo>
                    <a:pt x="36" y="0"/>
                  </a:lnTo>
                  <a:lnTo>
                    <a:pt x="42" y="2"/>
                  </a:lnTo>
                  <a:lnTo>
                    <a:pt x="48" y="4"/>
                  </a:lnTo>
                  <a:lnTo>
                    <a:pt x="52" y="9"/>
                  </a:lnTo>
                  <a:close/>
                </a:path>
              </a:pathLst>
            </a:custGeom>
            <a:solidFill>
              <a:srgbClr val="FFFFFF"/>
            </a:solidFill>
            <a:ln w="9525">
              <a:noFill/>
              <a:round/>
              <a:headEnd/>
              <a:tailEnd/>
            </a:ln>
          </p:spPr>
          <p:txBody>
            <a:bodyPr/>
            <a:lstStyle/>
            <a:p>
              <a:endParaRPr lang="en-US"/>
            </a:p>
          </p:txBody>
        </p:sp>
        <p:sp>
          <p:nvSpPr>
            <p:cNvPr id="169009" name="Freeform 48"/>
            <p:cNvSpPr>
              <a:spLocks/>
            </p:cNvSpPr>
            <p:nvPr/>
          </p:nvSpPr>
          <p:spPr bwMode="auto">
            <a:xfrm>
              <a:off x="5299" y="3730"/>
              <a:ext cx="27" cy="3"/>
            </a:xfrm>
            <a:custGeom>
              <a:avLst/>
              <a:gdLst>
                <a:gd name="T0" fmla="*/ 27 w 27"/>
                <a:gd name="T1" fmla="*/ 3 h 3"/>
                <a:gd name="T2" fmla="*/ 0 w 27"/>
                <a:gd name="T3" fmla="*/ 2 h 3"/>
                <a:gd name="T4" fmla="*/ 0 w 27"/>
                <a:gd name="T5" fmla="*/ 0 h 3"/>
                <a:gd name="T6" fmla="*/ 27 w 27"/>
                <a:gd name="T7" fmla="*/ 2 h 3"/>
                <a:gd name="T8" fmla="*/ 27 w 27"/>
                <a:gd name="T9" fmla="*/ 3 h 3"/>
                <a:gd name="T10" fmla="*/ 0 60000 65536"/>
                <a:gd name="T11" fmla="*/ 0 60000 65536"/>
                <a:gd name="T12" fmla="*/ 0 60000 65536"/>
                <a:gd name="T13" fmla="*/ 0 60000 65536"/>
                <a:gd name="T14" fmla="*/ 0 60000 65536"/>
                <a:gd name="T15" fmla="*/ 0 w 27"/>
                <a:gd name="T16" fmla="*/ 0 h 3"/>
                <a:gd name="T17" fmla="*/ 27 w 27"/>
                <a:gd name="T18" fmla="*/ 3 h 3"/>
              </a:gdLst>
              <a:ahLst/>
              <a:cxnLst>
                <a:cxn ang="T10">
                  <a:pos x="T0" y="T1"/>
                </a:cxn>
                <a:cxn ang="T11">
                  <a:pos x="T2" y="T3"/>
                </a:cxn>
                <a:cxn ang="T12">
                  <a:pos x="T4" y="T5"/>
                </a:cxn>
                <a:cxn ang="T13">
                  <a:pos x="T6" y="T7"/>
                </a:cxn>
                <a:cxn ang="T14">
                  <a:pos x="T8" y="T9"/>
                </a:cxn>
              </a:cxnLst>
              <a:rect l="T15" t="T16" r="T17" b="T18"/>
              <a:pathLst>
                <a:path w="27" h="3">
                  <a:moveTo>
                    <a:pt x="27" y="3"/>
                  </a:moveTo>
                  <a:lnTo>
                    <a:pt x="0" y="2"/>
                  </a:lnTo>
                  <a:lnTo>
                    <a:pt x="0" y="0"/>
                  </a:lnTo>
                  <a:lnTo>
                    <a:pt x="27" y="2"/>
                  </a:lnTo>
                  <a:lnTo>
                    <a:pt x="27" y="3"/>
                  </a:lnTo>
                  <a:close/>
                </a:path>
              </a:pathLst>
            </a:custGeom>
            <a:solidFill>
              <a:srgbClr val="FFFFFF"/>
            </a:solidFill>
            <a:ln w="9525">
              <a:noFill/>
              <a:round/>
              <a:headEnd/>
              <a:tailEnd/>
            </a:ln>
          </p:spPr>
          <p:txBody>
            <a:bodyPr/>
            <a:lstStyle/>
            <a:p>
              <a:endParaRPr lang="en-US"/>
            </a:p>
          </p:txBody>
        </p:sp>
        <p:sp>
          <p:nvSpPr>
            <p:cNvPr id="169010" name="Rectangle 49"/>
            <p:cNvSpPr>
              <a:spLocks noChangeArrowheads="1"/>
            </p:cNvSpPr>
            <p:nvPr/>
          </p:nvSpPr>
          <p:spPr bwMode="auto">
            <a:xfrm>
              <a:off x="640" y="445"/>
              <a:ext cx="852"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TAEP</a:t>
              </a:r>
              <a:endParaRPr lang="en-US" sz="4000">
                <a:latin typeface="Times New Roman" pitchFamily="18" charset="0"/>
              </a:endParaRPr>
            </a:p>
          </p:txBody>
        </p:sp>
        <p:sp>
          <p:nvSpPr>
            <p:cNvPr id="169011" name="Rectangle 50"/>
            <p:cNvSpPr>
              <a:spLocks noChangeArrowheads="1"/>
            </p:cNvSpPr>
            <p:nvPr/>
          </p:nvSpPr>
          <p:spPr bwMode="auto">
            <a:xfrm>
              <a:off x="3221" y="864"/>
              <a:ext cx="835" cy="384"/>
            </a:xfrm>
            <a:prstGeom prst="rect">
              <a:avLst/>
            </a:prstGeom>
            <a:noFill/>
            <a:ln w="9525">
              <a:noFill/>
              <a:miter lim="800000"/>
              <a:headEnd/>
              <a:tailEnd/>
            </a:ln>
          </p:spPr>
          <p:txBody>
            <a:bodyPr wrap="none" lIns="0" tIns="0" rIns="0" bIns="0">
              <a:spAutoFit/>
            </a:bodyPr>
            <a:lstStyle/>
            <a:p>
              <a:pPr eaLnBrk="0" hangingPunct="0"/>
              <a:r>
                <a:rPr lang="en-US" sz="4000" b="1">
                  <a:solidFill>
                    <a:srgbClr val="0093DD"/>
                  </a:solidFill>
                  <a:latin typeface="AvantGarde Bk BT"/>
                </a:rPr>
                <a:t>TDLS</a:t>
              </a:r>
              <a:endParaRPr lang="en-US" sz="4000">
                <a:latin typeface="Times New Roman" pitchFamily="18" charset="0"/>
              </a:endParaRPr>
            </a:p>
          </p:txBody>
        </p:sp>
        <p:sp>
          <p:nvSpPr>
            <p:cNvPr id="169012" name="Rectangle 51"/>
            <p:cNvSpPr>
              <a:spLocks noChangeArrowheads="1"/>
            </p:cNvSpPr>
            <p:nvPr/>
          </p:nvSpPr>
          <p:spPr bwMode="auto">
            <a:xfrm>
              <a:off x="3270" y="144"/>
              <a:ext cx="995"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TDWR</a:t>
              </a:r>
              <a:endParaRPr lang="en-US" sz="4000">
                <a:latin typeface="Times New Roman" pitchFamily="18" charset="0"/>
              </a:endParaRPr>
            </a:p>
          </p:txBody>
        </p:sp>
        <p:sp>
          <p:nvSpPr>
            <p:cNvPr id="169013" name="Rectangle 52"/>
            <p:cNvSpPr>
              <a:spLocks noChangeArrowheads="1"/>
            </p:cNvSpPr>
            <p:nvPr/>
          </p:nvSpPr>
          <p:spPr bwMode="auto">
            <a:xfrm>
              <a:off x="3365" y="1255"/>
              <a:ext cx="657" cy="384"/>
            </a:xfrm>
            <a:prstGeom prst="rect">
              <a:avLst/>
            </a:prstGeom>
            <a:noFill/>
            <a:ln w="9525">
              <a:noFill/>
              <a:miter lim="800000"/>
              <a:headEnd/>
              <a:tailEnd/>
            </a:ln>
          </p:spPr>
          <p:txBody>
            <a:bodyPr wrap="none" lIns="0" tIns="0" rIns="0" bIns="0">
              <a:spAutoFit/>
            </a:bodyPr>
            <a:lstStyle/>
            <a:p>
              <a:pPr eaLnBrk="0" hangingPunct="0"/>
              <a:r>
                <a:rPr lang="en-US" sz="4000" b="1">
                  <a:solidFill>
                    <a:srgbClr val="009240"/>
                  </a:solidFill>
                  <a:latin typeface="AvantGarde Bk BT"/>
                </a:rPr>
                <a:t>ATB</a:t>
              </a:r>
              <a:endParaRPr lang="en-US" sz="4000">
                <a:latin typeface="Times New Roman" pitchFamily="18" charset="0"/>
              </a:endParaRPr>
            </a:p>
          </p:txBody>
        </p:sp>
        <p:sp>
          <p:nvSpPr>
            <p:cNvPr id="169014" name="Rectangle 53"/>
            <p:cNvSpPr>
              <a:spLocks noChangeArrowheads="1"/>
            </p:cNvSpPr>
            <p:nvPr/>
          </p:nvSpPr>
          <p:spPr bwMode="auto">
            <a:xfrm>
              <a:off x="4032" y="2227"/>
              <a:ext cx="657"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FAA</a:t>
              </a:r>
              <a:endParaRPr lang="en-US" sz="4000">
                <a:latin typeface="Times New Roman" pitchFamily="18" charset="0"/>
              </a:endParaRPr>
            </a:p>
          </p:txBody>
        </p:sp>
        <p:sp>
          <p:nvSpPr>
            <p:cNvPr id="169015" name="Rectangle 54"/>
            <p:cNvSpPr>
              <a:spLocks noChangeArrowheads="1"/>
            </p:cNvSpPr>
            <p:nvPr/>
          </p:nvSpPr>
          <p:spPr bwMode="auto">
            <a:xfrm>
              <a:off x="1542" y="703"/>
              <a:ext cx="131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ACE-IDS</a:t>
              </a:r>
              <a:endParaRPr lang="en-US" sz="4000">
                <a:latin typeface="Times New Roman" pitchFamily="18" charset="0"/>
              </a:endParaRPr>
            </a:p>
          </p:txBody>
        </p:sp>
        <p:sp>
          <p:nvSpPr>
            <p:cNvPr id="169016" name="Rectangle 55"/>
            <p:cNvSpPr>
              <a:spLocks noChangeArrowheads="1"/>
            </p:cNvSpPr>
            <p:nvPr/>
          </p:nvSpPr>
          <p:spPr bwMode="auto">
            <a:xfrm>
              <a:off x="4032" y="1824"/>
              <a:ext cx="1031" cy="384"/>
            </a:xfrm>
            <a:prstGeom prst="rect">
              <a:avLst/>
            </a:prstGeom>
            <a:noFill/>
            <a:ln w="9525">
              <a:noFill/>
              <a:miter lim="800000"/>
              <a:headEnd/>
              <a:tailEnd/>
            </a:ln>
          </p:spPr>
          <p:txBody>
            <a:bodyPr wrap="none" lIns="0" tIns="0" rIns="0" bIns="0">
              <a:spAutoFit/>
            </a:bodyPr>
            <a:lstStyle/>
            <a:p>
              <a:pPr eaLnBrk="0" hangingPunct="0"/>
              <a:r>
                <a:rPr lang="en-US" sz="4000" b="1">
                  <a:solidFill>
                    <a:srgbClr val="339933"/>
                  </a:solidFill>
                  <a:latin typeface="AvantGarde Bk BT"/>
                </a:rPr>
                <a:t>STARS</a:t>
              </a:r>
              <a:endParaRPr lang="en-US" sz="4000">
                <a:solidFill>
                  <a:srgbClr val="339933"/>
                </a:solidFill>
                <a:latin typeface="AvantGarde Bk BT"/>
              </a:endParaRPr>
            </a:p>
          </p:txBody>
        </p:sp>
        <p:sp>
          <p:nvSpPr>
            <p:cNvPr id="169017" name="Rectangle 56"/>
            <p:cNvSpPr>
              <a:spLocks noChangeArrowheads="1"/>
            </p:cNvSpPr>
            <p:nvPr/>
          </p:nvSpPr>
          <p:spPr bwMode="auto">
            <a:xfrm>
              <a:off x="342" y="1344"/>
              <a:ext cx="138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007CC3"/>
                  </a:solidFill>
                  <a:latin typeface="AvantGarde Bk BT"/>
                </a:rPr>
                <a:t>TRACON</a:t>
              </a:r>
              <a:endParaRPr lang="en-US" sz="4000">
                <a:latin typeface="Times New Roman" pitchFamily="18" charset="0"/>
              </a:endParaRPr>
            </a:p>
          </p:txBody>
        </p:sp>
        <p:sp>
          <p:nvSpPr>
            <p:cNvPr id="169018" name="Rectangle 57"/>
            <p:cNvSpPr>
              <a:spLocks noChangeArrowheads="1"/>
            </p:cNvSpPr>
            <p:nvPr/>
          </p:nvSpPr>
          <p:spPr bwMode="auto">
            <a:xfrm>
              <a:off x="945" y="1728"/>
              <a:ext cx="835" cy="384"/>
            </a:xfrm>
            <a:prstGeom prst="rect">
              <a:avLst/>
            </a:prstGeom>
            <a:noFill/>
            <a:ln w="9525">
              <a:noFill/>
              <a:miter lim="800000"/>
              <a:headEnd/>
              <a:tailEnd/>
            </a:ln>
          </p:spPr>
          <p:txBody>
            <a:bodyPr wrap="none" lIns="0" tIns="0" rIns="0" bIns="0">
              <a:spAutoFit/>
            </a:bodyPr>
            <a:lstStyle/>
            <a:p>
              <a:pPr eaLnBrk="0" hangingPunct="0"/>
              <a:r>
                <a:rPr lang="en-US" sz="4000" b="1">
                  <a:solidFill>
                    <a:srgbClr val="E77919"/>
                  </a:solidFill>
                  <a:latin typeface="AvantGarde Bk BT"/>
                </a:rPr>
                <a:t>ETVS</a:t>
              </a:r>
              <a:endParaRPr lang="en-US" sz="4000">
                <a:latin typeface="Times New Roman" pitchFamily="18" charset="0"/>
              </a:endParaRPr>
            </a:p>
          </p:txBody>
        </p:sp>
        <p:sp>
          <p:nvSpPr>
            <p:cNvPr id="169019" name="Rectangle 58"/>
            <p:cNvSpPr>
              <a:spLocks noChangeArrowheads="1"/>
            </p:cNvSpPr>
            <p:nvPr/>
          </p:nvSpPr>
          <p:spPr bwMode="auto">
            <a:xfrm>
              <a:off x="384" y="739"/>
              <a:ext cx="853" cy="384"/>
            </a:xfrm>
            <a:prstGeom prst="rect">
              <a:avLst/>
            </a:prstGeom>
            <a:noFill/>
            <a:ln w="9525">
              <a:noFill/>
              <a:miter lim="800000"/>
              <a:headEnd/>
              <a:tailEnd/>
            </a:ln>
          </p:spPr>
          <p:txBody>
            <a:bodyPr wrap="none" lIns="0" tIns="0" rIns="0" bIns="0">
              <a:spAutoFit/>
            </a:bodyPr>
            <a:lstStyle/>
            <a:p>
              <a:pPr eaLnBrk="0" hangingPunct="0"/>
              <a:r>
                <a:rPr lang="en-US" sz="4000" b="1">
                  <a:solidFill>
                    <a:srgbClr val="994779"/>
                  </a:solidFill>
                  <a:latin typeface="AvantGarde Bk BT"/>
                </a:rPr>
                <a:t>CTAS</a:t>
              </a:r>
              <a:endParaRPr lang="en-US" sz="4000">
                <a:latin typeface="Times New Roman" pitchFamily="18" charset="0"/>
              </a:endParaRPr>
            </a:p>
          </p:txBody>
        </p:sp>
        <p:sp>
          <p:nvSpPr>
            <p:cNvPr id="169020" name="Rectangle 59"/>
            <p:cNvSpPr>
              <a:spLocks noChangeArrowheads="1"/>
            </p:cNvSpPr>
            <p:nvPr/>
          </p:nvSpPr>
          <p:spPr bwMode="auto">
            <a:xfrm>
              <a:off x="2976" y="2064"/>
              <a:ext cx="871" cy="384"/>
            </a:xfrm>
            <a:prstGeom prst="rect">
              <a:avLst/>
            </a:prstGeom>
            <a:noFill/>
            <a:ln w="9525">
              <a:noFill/>
              <a:miter lim="800000"/>
              <a:headEnd/>
              <a:tailEnd/>
            </a:ln>
          </p:spPr>
          <p:txBody>
            <a:bodyPr wrap="none" lIns="0" tIns="0" rIns="0" bIns="0">
              <a:spAutoFit/>
            </a:bodyPr>
            <a:lstStyle/>
            <a:p>
              <a:pPr eaLnBrk="0" hangingPunct="0"/>
              <a:r>
                <a:rPr lang="en-US" sz="4000" b="1">
                  <a:solidFill>
                    <a:srgbClr val="8E85B7"/>
                  </a:solidFill>
                  <a:latin typeface="AvantGarde Bk BT"/>
                </a:rPr>
                <a:t>DVRS</a:t>
              </a:r>
              <a:endParaRPr lang="en-US" sz="4000">
                <a:latin typeface="Times New Roman" pitchFamily="18" charset="0"/>
              </a:endParaRPr>
            </a:p>
          </p:txBody>
        </p:sp>
        <p:sp>
          <p:nvSpPr>
            <p:cNvPr id="169021" name="Rectangle 60"/>
            <p:cNvSpPr>
              <a:spLocks noChangeArrowheads="1"/>
            </p:cNvSpPr>
            <p:nvPr/>
          </p:nvSpPr>
          <p:spPr bwMode="auto">
            <a:xfrm>
              <a:off x="3605" y="1493"/>
              <a:ext cx="83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ICAO</a:t>
              </a:r>
              <a:endParaRPr lang="en-US" sz="4000">
                <a:latin typeface="Times New Roman" pitchFamily="18" charset="0"/>
              </a:endParaRPr>
            </a:p>
          </p:txBody>
        </p:sp>
        <p:sp>
          <p:nvSpPr>
            <p:cNvPr id="169022" name="Rectangle 61"/>
            <p:cNvSpPr>
              <a:spLocks noChangeArrowheads="1"/>
            </p:cNvSpPr>
            <p:nvPr/>
          </p:nvSpPr>
          <p:spPr bwMode="auto">
            <a:xfrm>
              <a:off x="1824" y="1152"/>
              <a:ext cx="83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DA251D"/>
                  </a:solidFill>
                  <a:latin typeface="AvantGarde Bk BT"/>
                </a:rPr>
                <a:t>ITWS</a:t>
              </a:r>
              <a:endParaRPr lang="en-US" sz="4000">
                <a:latin typeface="Times New Roman" pitchFamily="18" charset="0"/>
              </a:endParaRPr>
            </a:p>
          </p:txBody>
        </p:sp>
        <p:sp>
          <p:nvSpPr>
            <p:cNvPr id="169023" name="Rectangle 62"/>
            <p:cNvSpPr>
              <a:spLocks noChangeArrowheads="1"/>
            </p:cNvSpPr>
            <p:nvPr/>
          </p:nvSpPr>
          <p:spPr bwMode="auto">
            <a:xfrm>
              <a:off x="2448" y="1699"/>
              <a:ext cx="1032" cy="384"/>
            </a:xfrm>
            <a:prstGeom prst="rect">
              <a:avLst/>
            </a:prstGeom>
            <a:noFill/>
            <a:ln w="9525">
              <a:noFill/>
              <a:miter lim="800000"/>
              <a:headEnd/>
              <a:tailEnd/>
            </a:ln>
          </p:spPr>
          <p:txBody>
            <a:bodyPr wrap="none" lIns="0" tIns="0" rIns="0" bIns="0">
              <a:spAutoFit/>
            </a:bodyPr>
            <a:lstStyle/>
            <a:p>
              <a:pPr eaLnBrk="0" hangingPunct="0"/>
              <a:r>
                <a:rPr lang="en-US" sz="4000" b="1">
                  <a:solidFill>
                    <a:srgbClr val="DD137B"/>
                  </a:solidFill>
                  <a:latin typeface="AvantGarde Bk BT"/>
                </a:rPr>
                <a:t>pb-ICE</a:t>
              </a:r>
              <a:endParaRPr lang="en-US" sz="4000">
                <a:latin typeface="Times New Roman" pitchFamily="18" charset="0"/>
              </a:endParaRPr>
            </a:p>
          </p:txBody>
        </p:sp>
        <p:sp>
          <p:nvSpPr>
            <p:cNvPr id="169024" name="Rectangle 63"/>
            <p:cNvSpPr>
              <a:spLocks noChangeArrowheads="1"/>
            </p:cNvSpPr>
            <p:nvPr/>
          </p:nvSpPr>
          <p:spPr bwMode="auto">
            <a:xfrm>
              <a:off x="502" y="1056"/>
              <a:ext cx="924"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RACD</a:t>
              </a:r>
              <a:endParaRPr lang="en-US" sz="4000">
                <a:latin typeface="Times New Roman" pitchFamily="18" charset="0"/>
              </a:endParaRPr>
            </a:p>
          </p:txBody>
        </p:sp>
        <p:sp>
          <p:nvSpPr>
            <p:cNvPr id="169025" name="Rectangle 64"/>
            <p:cNvSpPr>
              <a:spLocks noChangeArrowheads="1"/>
            </p:cNvSpPr>
            <p:nvPr/>
          </p:nvSpPr>
          <p:spPr bwMode="auto">
            <a:xfrm>
              <a:off x="4272" y="960"/>
              <a:ext cx="729"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IPDS</a:t>
              </a:r>
              <a:endParaRPr lang="en-US" sz="4000">
                <a:latin typeface="Times New Roman" pitchFamily="18" charset="0"/>
              </a:endParaRPr>
            </a:p>
          </p:txBody>
        </p:sp>
        <p:sp>
          <p:nvSpPr>
            <p:cNvPr id="169026" name="Rectangle 65"/>
            <p:cNvSpPr>
              <a:spLocks noChangeArrowheads="1"/>
            </p:cNvSpPr>
            <p:nvPr/>
          </p:nvSpPr>
          <p:spPr bwMode="auto">
            <a:xfrm>
              <a:off x="2223" y="307"/>
              <a:ext cx="853" cy="384"/>
            </a:xfrm>
            <a:prstGeom prst="rect">
              <a:avLst/>
            </a:prstGeom>
            <a:noFill/>
            <a:ln w="9525">
              <a:noFill/>
              <a:miter lim="800000"/>
              <a:headEnd/>
              <a:tailEnd/>
            </a:ln>
          </p:spPr>
          <p:txBody>
            <a:bodyPr wrap="none" lIns="0" tIns="0" rIns="0" bIns="0">
              <a:spAutoFit/>
            </a:bodyPr>
            <a:lstStyle/>
            <a:p>
              <a:pPr eaLnBrk="0" hangingPunct="0"/>
              <a:r>
                <a:rPr lang="en-US" sz="4000" b="1">
                  <a:solidFill>
                    <a:srgbClr val="DD137B"/>
                  </a:solidFill>
                  <a:latin typeface="AvantGarde Bk BT"/>
                </a:rPr>
                <a:t>ARTS</a:t>
              </a:r>
              <a:endParaRPr lang="en-US" sz="4000">
                <a:latin typeface="Times New Roman" pitchFamily="18" charset="0"/>
              </a:endParaRPr>
            </a:p>
          </p:txBody>
        </p:sp>
        <p:sp>
          <p:nvSpPr>
            <p:cNvPr id="169027" name="Rectangle 66"/>
            <p:cNvSpPr>
              <a:spLocks noChangeArrowheads="1"/>
            </p:cNvSpPr>
            <p:nvPr/>
          </p:nvSpPr>
          <p:spPr bwMode="auto">
            <a:xfrm>
              <a:off x="4128" y="528"/>
              <a:ext cx="693" cy="384"/>
            </a:xfrm>
            <a:prstGeom prst="rect">
              <a:avLst/>
            </a:prstGeom>
            <a:noFill/>
            <a:ln w="9525">
              <a:noFill/>
              <a:miter lim="800000"/>
              <a:headEnd/>
              <a:tailEnd/>
            </a:ln>
          </p:spPr>
          <p:txBody>
            <a:bodyPr wrap="none" lIns="0" tIns="0" rIns="0" bIns="0">
              <a:spAutoFit/>
            </a:bodyPr>
            <a:lstStyle/>
            <a:p>
              <a:pPr eaLnBrk="0" hangingPunct="0"/>
              <a:r>
                <a:rPr lang="en-US" sz="4000" b="1">
                  <a:solidFill>
                    <a:srgbClr val="DA251D"/>
                  </a:solidFill>
                  <a:latin typeface="AvantGarde Bk BT"/>
                </a:rPr>
                <a:t>ACD</a:t>
              </a:r>
              <a:endParaRPr lang="en-US" sz="4000">
                <a:latin typeface="Times New Roman" pitchFamily="18" charset="0"/>
              </a:endParaRPr>
            </a:p>
          </p:txBody>
        </p:sp>
        <p:sp>
          <p:nvSpPr>
            <p:cNvPr id="169028" name="Rectangle 67"/>
            <p:cNvSpPr>
              <a:spLocks noChangeArrowheads="1"/>
            </p:cNvSpPr>
            <p:nvPr/>
          </p:nvSpPr>
          <p:spPr bwMode="auto">
            <a:xfrm>
              <a:off x="1103" y="144"/>
              <a:ext cx="853" cy="384"/>
            </a:xfrm>
            <a:prstGeom prst="rect">
              <a:avLst/>
            </a:prstGeom>
            <a:noFill/>
            <a:ln w="9525">
              <a:noFill/>
              <a:miter lim="800000"/>
              <a:headEnd/>
              <a:tailEnd/>
            </a:ln>
          </p:spPr>
          <p:txBody>
            <a:bodyPr wrap="none" lIns="0" tIns="0" rIns="0" bIns="0">
              <a:spAutoFit/>
            </a:bodyPr>
            <a:lstStyle/>
            <a:p>
              <a:pPr eaLnBrk="0" hangingPunct="0"/>
              <a:r>
                <a:rPr lang="en-US" sz="4000" b="1">
                  <a:solidFill>
                    <a:srgbClr val="1F1A17"/>
                  </a:solidFill>
                  <a:latin typeface="AvantGarde Bk BT"/>
                </a:rPr>
                <a:t>TWIP</a:t>
              </a:r>
              <a:endParaRPr lang="en-US" sz="4000">
                <a:latin typeface="Times New Roman" pitchFamily="18" charset="0"/>
              </a:endParaRPr>
            </a:p>
          </p:txBody>
        </p:sp>
        <p:sp>
          <p:nvSpPr>
            <p:cNvPr id="169029" name="Rectangle 68"/>
            <p:cNvSpPr>
              <a:spLocks noChangeArrowheads="1"/>
            </p:cNvSpPr>
            <p:nvPr/>
          </p:nvSpPr>
          <p:spPr bwMode="auto">
            <a:xfrm>
              <a:off x="3120" y="451"/>
              <a:ext cx="836" cy="384"/>
            </a:xfrm>
            <a:prstGeom prst="rect">
              <a:avLst/>
            </a:prstGeom>
            <a:noFill/>
            <a:ln w="9525">
              <a:noFill/>
              <a:miter lim="800000"/>
              <a:headEnd/>
              <a:tailEnd/>
            </a:ln>
          </p:spPr>
          <p:txBody>
            <a:bodyPr wrap="none" lIns="0" tIns="0" rIns="0" bIns="0">
              <a:spAutoFit/>
            </a:bodyPr>
            <a:lstStyle/>
            <a:p>
              <a:pPr eaLnBrk="0" hangingPunct="0"/>
              <a:r>
                <a:rPr lang="en-US" sz="4000" b="1">
                  <a:solidFill>
                    <a:srgbClr val="007CC3"/>
                  </a:solidFill>
                  <a:latin typeface="AvantGarde Bk BT"/>
                </a:rPr>
                <a:t>ASOS</a:t>
              </a:r>
              <a:endParaRPr lang="en-US" sz="4000">
                <a:latin typeface="Times New Roman" pitchFamily="18" charset="0"/>
              </a:endParaRPr>
            </a:p>
          </p:txBody>
        </p:sp>
        <p:sp>
          <p:nvSpPr>
            <p:cNvPr id="169030" name="Rectangle 69"/>
            <p:cNvSpPr>
              <a:spLocks noChangeArrowheads="1"/>
            </p:cNvSpPr>
            <p:nvPr/>
          </p:nvSpPr>
          <p:spPr bwMode="auto">
            <a:xfrm>
              <a:off x="1584" y="1056"/>
              <a:ext cx="321" cy="192"/>
            </a:xfrm>
            <a:prstGeom prst="rect">
              <a:avLst/>
            </a:prstGeom>
            <a:noFill/>
            <a:ln w="9525">
              <a:noFill/>
              <a:miter lim="800000"/>
              <a:headEnd/>
              <a:tailEnd/>
            </a:ln>
          </p:spPr>
          <p:txBody>
            <a:bodyPr wrap="none" lIns="0" tIns="0" rIns="0" bIns="0">
              <a:spAutoFit/>
            </a:bodyPr>
            <a:lstStyle/>
            <a:p>
              <a:pPr eaLnBrk="0" hangingPunct="0"/>
              <a:r>
                <a:rPr lang="en-US" sz="2000" b="1">
                  <a:solidFill>
                    <a:srgbClr val="007CC3"/>
                  </a:solidFill>
                  <a:latin typeface="AvantGarde Bk BT"/>
                </a:rPr>
                <a:t>ASR</a:t>
              </a:r>
              <a:endParaRPr lang="en-US" sz="2000">
                <a:latin typeface="Times New Roman" pitchFamily="18" charset="0"/>
              </a:endParaRPr>
            </a:p>
          </p:txBody>
        </p:sp>
        <p:sp>
          <p:nvSpPr>
            <p:cNvPr id="169031" name="Rectangle 70"/>
            <p:cNvSpPr>
              <a:spLocks noChangeArrowheads="1"/>
            </p:cNvSpPr>
            <p:nvPr/>
          </p:nvSpPr>
          <p:spPr bwMode="auto">
            <a:xfrm>
              <a:off x="494" y="1728"/>
              <a:ext cx="346"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IWG</a:t>
              </a:r>
              <a:endParaRPr lang="en-US" sz="2000">
                <a:latin typeface="Times New Roman" pitchFamily="18" charset="0"/>
              </a:endParaRPr>
            </a:p>
          </p:txBody>
        </p:sp>
        <p:sp>
          <p:nvSpPr>
            <p:cNvPr id="169032" name="Rectangle 71"/>
            <p:cNvSpPr>
              <a:spLocks noChangeArrowheads="1"/>
            </p:cNvSpPr>
            <p:nvPr/>
          </p:nvSpPr>
          <p:spPr bwMode="auto">
            <a:xfrm>
              <a:off x="3648" y="1968"/>
              <a:ext cx="428"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TVSR</a:t>
              </a:r>
              <a:endParaRPr lang="en-US" sz="2000">
                <a:latin typeface="Times New Roman" pitchFamily="18" charset="0"/>
              </a:endParaRPr>
            </a:p>
          </p:txBody>
        </p:sp>
        <p:sp>
          <p:nvSpPr>
            <p:cNvPr id="169033" name="Rectangle 72"/>
            <p:cNvSpPr>
              <a:spLocks noChangeArrowheads="1"/>
            </p:cNvSpPr>
            <p:nvPr/>
          </p:nvSpPr>
          <p:spPr bwMode="auto">
            <a:xfrm>
              <a:off x="2482" y="1044"/>
              <a:ext cx="517"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SATDS</a:t>
              </a:r>
              <a:endParaRPr lang="en-US" sz="2000">
                <a:latin typeface="Times New Roman" pitchFamily="18" charset="0"/>
              </a:endParaRPr>
            </a:p>
          </p:txBody>
        </p:sp>
        <p:sp>
          <p:nvSpPr>
            <p:cNvPr id="169034" name="Rectangle 73"/>
            <p:cNvSpPr>
              <a:spLocks noChangeArrowheads="1"/>
            </p:cNvSpPr>
            <p:nvPr/>
          </p:nvSpPr>
          <p:spPr bwMode="auto">
            <a:xfrm>
              <a:off x="4176" y="1344"/>
              <a:ext cx="400"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FDIO</a:t>
              </a:r>
              <a:endParaRPr lang="en-US" sz="2000">
                <a:latin typeface="Times New Roman" pitchFamily="18" charset="0"/>
              </a:endParaRPr>
            </a:p>
          </p:txBody>
        </p:sp>
        <p:sp>
          <p:nvSpPr>
            <p:cNvPr id="169035" name="Rectangle 74"/>
            <p:cNvSpPr>
              <a:spLocks noChangeArrowheads="1"/>
            </p:cNvSpPr>
            <p:nvPr/>
          </p:nvSpPr>
          <p:spPr bwMode="auto">
            <a:xfrm>
              <a:off x="2016" y="1776"/>
              <a:ext cx="446"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FDAD</a:t>
              </a:r>
              <a:endParaRPr lang="en-US" sz="2000">
                <a:latin typeface="Times New Roman" pitchFamily="18" charset="0"/>
              </a:endParaRPr>
            </a:p>
          </p:txBody>
        </p:sp>
        <p:sp>
          <p:nvSpPr>
            <p:cNvPr id="169036" name="Rectangle 75"/>
            <p:cNvSpPr>
              <a:spLocks noChangeArrowheads="1"/>
            </p:cNvSpPr>
            <p:nvPr/>
          </p:nvSpPr>
          <p:spPr bwMode="auto">
            <a:xfrm>
              <a:off x="2101" y="586"/>
              <a:ext cx="383"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FIAT</a:t>
              </a:r>
              <a:endParaRPr lang="en-US" sz="2000">
                <a:latin typeface="Times New Roman" pitchFamily="18" charset="0"/>
              </a:endParaRPr>
            </a:p>
          </p:txBody>
        </p:sp>
        <p:sp>
          <p:nvSpPr>
            <p:cNvPr id="169037" name="Rectangle 76"/>
            <p:cNvSpPr>
              <a:spLocks noChangeArrowheads="1"/>
            </p:cNvSpPr>
            <p:nvPr/>
          </p:nvSpPr>
          <p:spPr bwMode="auto">
            <a:xfrm>
              <a:off x="3022" y="1259"/>
              <a:ext cx="383"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TDW</a:t>
              </a:r>
              <a:endParaRPr lang="en-US" sz="2000">
                <a:latin typeface="Times New Roman" pitchFamily="18" charset="0"/>
              </a:endParaRPr>
            </a:p>
          </p:txBody>
        </p:sp>
        <p:sp>
          <p:nvSpPr>
            <p:cNvPr id="169038" name="Rectangle 77"/>
            <p:cNvSpPr>
              <a:spLocks noChangeArrowheads="1"/>
            </p:cNvSpPr>
            <p:nvPr/>
          </p:nvSpPr>
          <p:spPr bwMode="auto">
            <a:xfrm>
              <a:off x="1547" y="624"/>
              <a:ext cx="428" cy="192"/>
            </a:xfrm>
            <a:prstGeom prst="rect">
              <a:avLst/>
            </a:prstGeom>
            <a:noFill/>
            <a:ln w="9525">
              <a:noFill/>
              <a:miter lim="800000"/>
              <a:headEnd/>
              <a:tailEnd/>
            </a:ln>
          </p:spPr>
          <p:txBody>
            <a:bodyPr wrap="none" lIns="0" tIns="0" rIns="0" bIns="0">
              <a:spAutoFit/>
            </a:bodyPr>
            <a:lstStyle/>
            <a:p>
              <a:pPr eaLnBrk="0" hangingPunct="0"/>
              <a:r>
                <a:rPr lang="en-US" sz="2000" b="1">
                  <a:solidFill>
                    <a:srgbClr val="1F1A17"/>
                  </a:solidFill>
                  <a:latin typeface="AvantGarde Bk BT"/>
                </a:rPr>
                <a:t>DEDS</a:t>
              </a:r>
              <a:endParaRPr lang="en-US" sz="2000">
                <a:latin typeface="Times New Roman" pitchFamily="18" charset="0"/>
              </a:endParaRPr>
            </a:p>
          </p:txBody>
        </p:sp>
        <p:sp>
          <p:nvSpPr>
            <p:cNvPr id="169039" name="Rectangle 78"/>
            <p:cNvSpPr>
              <a:spLocks noChangeArrowheads="1"/>
            </p:cNvSpPr>
            <p:nvPr/>
          </p:nvSpPr>
          <p:spPr bwMode="auto">
            <a:xfrm>
              <a:off x="2304" y="2064"/>
              <a:ext cx="480" cy="192"/>
            </a:xfrm>
            <a:prstGeom prst="rect">
              <a:avLst/>
            </a:prstGeom>
            <a:noFill/>
            <a:ln w="9525">
              <a:noFill/>
              <a:miter lim="800000"/>
              <a:headEnd/>
              <a:tailEnd/>
            </a:ln>
          </p:spPr>
          <p:txBody>
            <a:bodyPr lIns="0" tIns="0" rIns="0" bIns="0">
              <a:spAutoFit/>
            </a:bodyPr>
            <a:lstStyle/>
            <a:p>
              <a:pPr eaLnBrk="0" hangingPunct="0"/>
              <a:r>
                <a:rPr lang="en-US" sz="2000" b="1">
                  <a:solidFill>
                    <a:srgbClr val="1F1A17"/>
                  </a:solidFill>
                  <a:latin typeface="AvantGarde Bk BT"/>
                </a:rPr>
                <a:t>IPT</a:t>
              </a:r>
              <a:endParaRPr lang="en-US" sz="2000">
                <a:latin typeface="Times New Roman" pitchFamily="18" charset="0"/>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pPr eaLnBrk="1" hangingPunct="1"/>
            <a:r>
              <a:rPr lang="en-US" sz="3800" smtClean="0"/>
              <a:t>How can you fix abbreviations</a:t>
            </a:r>
          </a:p>
        </p:txBody>
      </p:sp>
      <p:sp>
        <p:nvSpPr>
          <p:cNvPr id="243715" name="Rectangle 3"/>
          <p:cNvSpPr>
            <a:spLocks noGrp="1" noChangeArrowheads="1"/>
          </p:cNvSpPr>
          <p:nvPr>
            <p:ph type="body" idx="1"/>
          </p:nvPr>
        </p:nvSpPr>
        <p:spPr/>
        <p:txBody>
          <a:bodyPr/>
          <a:lstStyle/>
          <a:p>
            <a:pPr eaLnBrk="1" hangingPunct="1"/>
            <a:r>
              <a:rPr lang="en-US" b="1" smtClean="0"/>
              <a:t>Don’t use more than two, and at most three, abbreviations in each written document.</a:t>
            </a:r>
          </a:p>
          <a:p>
            <a:pPr eaLnBrk="1" hangingPunct="1"/>
            <a:r>
              <a:rPr lang="en-US" b="1" smtClean="0"/>
              <a:t>Instead, use “nicknames” such as “unit” instead of WPU for Witness protection unit, or “case review” instead of PQCR for Peer Quality Case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p:txBody>
          <a:bodyPr/>
          <a:lstStyle/>
          <a:p>
            <a:pPr eaLnBrk="1" hangingPunct="1"/>
            <a:r>
              <a:rPr lang="en-US" smtClean="0"/>
              <a:t>Use common words</a:t>
            </a:r>
            <a:br>
              <a:rPr lang="en-US" smtClean="0"/>
            </a:br>
            <a:r>
              <a:rPr lang="en-US" smtClean="0"/>
              <a:t>Instead of			Use</a:t>
            </a:r>
          </a:p>
        </p:txBody>
      </p:sp>
      <p:sp>
        <p:nvSpPr>
          <p:cNvPr id="219139" name="Rectangle 3"/>
          <p:cNvSpPr>
            <a:spLocks noGrp="1" noChangeArrowheads="1"/>
          </p:cNvSpPr>
          <p:nvPr>
            <p:ph type="body" sz="half" idx="1"/>
          </p:nvPr>
        </p:nvSpPr>
        <p:spPr>
          <a:xfrm>
            <a:off x="304800" y="1676400"/>
            <a:ext cx="4035425" cy="565150"/>
          </a:xfrm>
        </p:spPr>
        <p:txBody>
          <a:bodyPr/>
          <a:lstStyle/>
          <a:p>
            <a:pPr eaLnBrk="1" hangingPunct="1"/>
            <a:r>
              <a:rPr lang="en-US" sz="2600" smtClean="0"/>
              <a:t>Utilize</a:t>
            </a:r>
          </a:p>
          <a:p>
            <a:pPr eaLnBrk="1" hangingPunct="1"/>
            <a:r>
              <a:rPr lang="en-US" sz="2600" smtClean="0"/>
              <a:t>Facilitate</a:t>
            </a:r>
          </a:p>
          <a:p>
            <a:pPr eaLnBrk="1" hangingPunct="1"/>
            <a:r>
              <a:rPr lang="en-US" sz="2600" smtClean="0"/>
              <a:t>Discretionary</a:t>
            </a:r>
          </a:p>
          <a:p>
            <a:pPr eaLnBrk="1" hangingPunct="1"/>
            <a:r>
              <a:rPr lang="en-US" sz="2600" smtClean="0"/>
              <a:t>Expend</a:t>
            </a:r>
          </a:p>
          <a:p>
            <a:pPr eaLnBrk="1" hangingPunct="1"/>
            <a:r>
              <a:rPr lang="en-US" sz="2600" smtClean="0"/>
              <a:t>Regarding</a:t>
            </a:r>
          </a:p>
          <a:p>
            <a:pPr eaLnBrk="1" hangingPunct="1"/>
            <a:r>
              <a:rPr lang="en-US" sz="2600" smtClean="0"/>
              <a:t>Prior to</a:t>
            </a:r>
          </a:p>
        </p:txBody>
      </p:sp>
      <p:sp>
        <p:nvSpPr>
          <p:cNvPr id="219140" name="Rectangle 4"/>
          <p:cNvSpPr>
            <a:spLocks noGrp="1" noChangeArrowheads="1"/>
          </p:cNvSpPr>
          <p:nvPr>
            <p:ph type="body" sz="half" idx="2"/>
          </p:nvPr>
        </p:nvSpPr>
        <p:spPr>
          <a:xfrm>
            <a:off x="4648200" y="1600200"/>
            <a:ext cx="4037013" cy="565150"/>
          </a:xfrm>
        </p:spPr>
        <p:txBody>
          <a:bodyPr/>
          <a:lstStyle/>
          <a:p>
            <a:pPr eaLnBrk="1" hangingPunct="1"/>
            <a:r>
              <a:rPr lang="en-US" sz="2600" smtClean="0"/>
              <a:t>Use</a:t>
            </a:r>
          </a:p>
          <a:p>
            <a:pPr eaLnBrk="1" hangingPunct="1"/>
            <a:r>
              <a:rPr lang="en-US" sz="2600" smtClean="0"/>
              <a:t>Help</a:t>
            </a:r>
          </a:p>
          <a:p>
            <a:pPr eaLnBrk="1" hangingPunct="1"/>
            <a:r>
              <a:rPr lang="en-US" sz="2600" smtClean="0"/>
              <a:t>Optional, available</a:t>
            </a:r>
          </a:p>
          <a:p>
            <a:pPr eaLnBrk="1" hangingPunct="1"/>
            <a:r>
              <a:rPr lang="en-US" sz="2600" smtClean="0"/>
              <a:t>Use</a:t>
            </a:r>
          </a:p>
          <a:p>
            <a:pPr eaLnBrk="1" hangingPunct="1"/>
            <a:r>
              <a:rPr lang="en-US" sz="2600" smtClean="0"/>
              <a:t>About</a:t>
            </a:r>
          </a:p>
          <a:p>
            <a:pPr eaLnBrk="1" hangingPunct="1"/>
            <a:r>
              <a:rPr lang="en-US" sz="2600" smtClean="0"/>
              <a:t>Before</a:t>
            </a:r>
          </a:p>
          <a:p>
            <a:pPr eaLnBrk="1" hangingPunct="1"/>
            <a:endParaRPr lang="en-US" sz="2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 calcmode="lin" valueType="num">
                                      <p:cBhvr additive="base">
                                        <p:cTn id="7" dur="500" fill="hold"/>
                                        <p:tgtEl>
                                          <p:spTgt spid="219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9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9139">
                                            <p:txEl>
                                              <p:pRg st="1" end="1"/>
                                            </p:txEl>
                                          </p:spTgt>
                                        </p:tgtEl>
                                        <p:attrNameLst>
                                          <p:attrName>style.visibility</p:attrName>
                                        </p:attrNameLst>
                                      </p:cBhvr>
                                      <p:to>
                                        <p:strVal val="visible"/>
                                      </p:to>
                                    </p:set>
                                    <p:anim calcmode="lin" valueType="num">
                                      <p:cBhvr additive="base">
                                        <p:cTn id="13" dur="500" fill="hold"/>
                                        <p:tgtEl>
                                          <p:spTgt spid="219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9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9139">
                                            <p:txEl>
                                              <p:pRg st="2" end="2"/>
                                            </p:txEl>
                                          </p:spTgt>
                                        </p:tgtEl>
                                        <p:attrNameLst>
                                          <p:attrName>style.visibility</p:attrName>
                                        </p:attrNameLst>
                                      </p:cBhvr>
                                      <p:to>
                                        <p:strVal val="visible"/>
                                      </p:to>
                                    </p:set>
                                    <p:anim calcmode="lin" valueType="num">
                                      <p:cBhvr additive="base">
                                        <p:cTn id="19" dur="500" fill="hold"/>
                                        <p:tgtEl>
                                          <p:spTgt spid="2191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9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9139">
                                            <p:txEl>
                                              <p:pRg st="3" end="3"/>
                                            </p:txEl>
                                          </p:spTgt>
                                        </p:tgtEl>
                                        <p:attrNameLst>
                                          <p:attrName>style.visibility</p:attrName>
                                        </p:attrNameLst>
                                      </p:cBhvr>
                                      <p:to>
                                        <p:strVal val="visible"/>
                                      </p:to>
                                    </p:set>
                                    <p:anim calcmode="lin" valueType="num">
                                      <p:cBhvr additive="base">
                                        <p:cTn id="25" dur="500" fill="hold"/>
                                        <p:tgtEl>
                                          <p:spTgt spid="2191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9139">
                                            <p:txEl>
                                              <p:pRg st="4" end="4"/>
                                            </p:txEl>
                                          </p:spTgt>
                                        </p:tgtEl>
                                        <p:attrNameLst>
                                          <p:attrName>style.visibility</p:attrName>
                                        </p:attrNameLst>
                                      </p:cBhvr>
                                      <p:to>
                                        <p:strVal val="visible"/>
                                      </p:to>
                                    </p:set>
                                    <p:anim calcmode="lin" valueType="num">
                                      <p:cBhvr additive="base">
                                        <p:cTn id="31" dur="500" fill="hold"/>
                                        <p:tgtEl>
                                          <p:spTgt spid="2191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91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9139">
                                            <p:txEl>
                                              <p:pRg st="5" end="5"/>
                                            </p:txEl>
                                          </p:spTgt>
                                        </p:tgtEl>
                                        <p:attrNameLst>
                                          <p:attrName>style.visibility</p:attrName>
                                        </p:attrNameLst>
                                      </p:cBhvr>
                                      <p:to>
                                        <p:strVal val="visible"/>
                                      </p:to>
                                    </p:set>
                                    <p:anim calcmode="lin" valueType="num">
                                      <p:cBhvr additive="base">
                                        <p:cTn id="37" dur="500" fill="hold"/>
                                        <p:tgtEl>
                                          <p:spTgt spid="2191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91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9140">
                                            <p:txEl>
                                              <p:pRg st="0" end="0"/>
                                            </p:txEl>
                                          </p:spTgt>
                                        </p:tgtEl>
                                        <p:attrNameLst>
                                          <p:attrName>style.visibility</p:attrName>
                                        </p:attrNameLst>
                                      </p:cBhvr>
                                      <p:to>
                                        <p:strVal val="visible"/>
                                      </p:to>
                                    </p:set>
                                    <p:anim calcmode="lin" valueType="num">
                                      <p:cBhvr additive="base">
                                        <p:cTn id="43" dur="500" fill="hold"/>
                                        <p:tgtEl>
                                          <p:spTgt spid="219140">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91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9140">
                                            <p:txEl>
                                              <p:pRg st="1" end="1"/>
                                            </p:txEl>
                                          </p:spTgt>
                                        </p:tgtEl>
                                        <p:attrNameLst>
                                          <p:attrName>style.visibility</p:attrName>
                                        </p:attrNameLst>
                                      </p:cBhvr>
                                      <p:to>
                                        <p:strVal val="visible"/>
                                      </p:to>
                                    </p:set>
                                    <p:anim calcmode="lin" valueType="num">
                                      <p:cBhvr additive="base">
                                        <p:cTn id="49" dur="500" fill="hold"/>
                                        <p:tgtEl>
                                          <p:spTgt spid="219140">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191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9140">
                                            <p:txEl>
                                              <p:pRg st="2" end="2"/>
                                            </p:txEl>
                                          </p:spTgt>
                                        </p:tgtEl>
                                        <p:attrNameLst>
                                          <p:attrName>style.visibility</p:attrName>
                                        </p:attrNameLst>
                                      </p:cBhvr>
                                      <p:to>
                                        <p:strVal val="visible"/>
                                      </p:to>
                                    </p:set>
                                    <p:anim calcmode="lin" valueType="num">
                                      <p:cBhvr additive="base">
                                        <p:cTn id="55" dur="500" fill="hold"/>
                                        <p:tgtEl>
                                          <p:spTgt spid="219140">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191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19140">
                                            <p:txEl>
                                              <p:pRg st="3" end="3"/>
                                            </p:txEl>
                                          </p:spTgt>
                                        </p:tgtEl>
                                        <p:attrNameLst>
                                          <p:attrName>style.visibility</p:attrName>
                                        </p:attrNameLst>
                                      </p:cBhvr>
                                      <p:to>
                                        <p:strVal val="visible"/>
                                      </p:to>
                                    </p:set>
                                    <p:anim calcmode="lin" valueType="num">
                                      <p:cBhvr additive="base">
                                        <p:cTn id="61" dur="500" fill="hold"/>
                                        <p:tgtEl>
                                          <p:spTgt spid="219140">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1914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9140">
                                            <p:txEl>
                                              <p:pRg st="4" end="4"/>
                                            </p:txEl>
                                          </p:spTgt>
                                        </p:tgtEl>
                                        <p:attrNameLst>
                                          <p:attrName>style.visibility</p:attrName>
                                        </p:attrNameLst>
                                      </p:cBhvr>
                                      <p:to>
                                        <p:strVal val="visible"/>
                                      </p:to>
                                    </p:set>
                                    <p:anim calcmode="lin" valueType="num">
                                      <p:cBhvr additive="base">
                                        <p:cTn id="67" dur="500" fill="hold"/>
                                        <p:tgtEl>
                                          <p:spTgt spid="219140">
                                            <p:txEl>
                                              <p:pRg st="4" end="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1914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19140">
                                            <p:txEl>
                                              <p:pRg st="5" end="5"/>
                                            </p:txEl>
                                          </p:spTgt>
                                        </p:tgtEl>
                                        <p:attrNameLst>
                                          <p:attrName>style.visibility</p:attrName>
                                        </p:attrNameLst>
                                      </p:cBhvr>
                                      <p:to>
                                        <p:strVal val="visible"/>
                                      </p:to>
                                    </p:set>
                                    <p:anim calcmode="lin" valueType="num">
                                      <p:cBhvr additive="base">
                                        <p:cTn id="73" dur="500" fill="hold"/>
                                        <p:tgtEl>
                                          <p:spTgt spid="219140">
                                            <p:txEl>
                                              <p:pRg st="5" end="5"/>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1914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P spid="21914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ph type="body" idx="1"/>
          </p:nvPr>
        </p:nvPicPr>
        <p:blipFill>
          <a:blip r:embed="rId3"/>
          <a:srcRect/>
          <a:stretch>
            <a:fillRect/>
          </a:stretch>
        </p:blipFill>
        <p:spPr>
          <a:xfrm>
            <a:off x="1447800" y="228600"/>
            <a:ext cx="5984875" cy="586740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C1117000-1E43-4DFC-A8C0-530AC87DDF9C}" type="slidenum">
              <a:rPr lang="en-US" sz="1200">
                <a:effectLst>
                  <a:outerShdw blurRad="38100" dist="38100" dir="2700000" algn="tl">
                    <a:srgbClr val="000000"/>
                  </a:outerShdw>
                </a:effectLst>
              </a:rPr>
              <a:pPr algn="r">
                <a:defRPr/>
              </a:pPr>
              <a:t>80</a:t>
            </a:fld>
            <a:endParaRPr lang="en-US" sz="1200">
              <a:effectLst>
                <a:outerShdw blurRad="38100" dist="38100" dir="2700000" algn="tl">
                  <a:srgbClr val="000000"/>
                </a:outerShdw>
              </a:effectLst>
            </a:endParaRPr>
          </a:p>
        </p:txBody>
      </p:sp>
      <p:sp>
        <p:nvSpPr>
          <p:cNvPr id="381954" name="Rectangle 2"/>
          <p:cNvSpPr>
            <a:spLocks noGrp="1" noChangeArrowheads="1"/>
          </p:cNvSpPr>
          <p:nvPr>
            <p:ph type="title" idx="4294967295"/>
          </p:nvPr>
        </p:nvSpPr>
        <p:spPr>
          <a:xfrm>
            <a:off x="609600" y="2133600"/>
            <a:ext cx="3733800" cy="1216025"/>
          </a:xfrm>
        </p:spPr>
        <p:txBody>
          <a:bodyPr anchor="ctr"/>
          <a:lstStyle/>
          <a:p>
            <a:pPr eaLnBrk="1" hangingPunct="1">
              <a:defRPr/>
            </a:pPr>
            <a:r>
              <a:rPr lang="en-US" smtClean="0">
                <a:effectLst>
                  <a:outerShdw blurRad="38100" dist="38100" dir="2700000" algn="tl">
                    <a:srgbClr val="C0C0C0"/>
                  </a:outerShdw>
                </a:effectLst>
              </a:rPr>
              <a:t>What is this?</a:t>
            </a:r>
          </a:p>
        </p:txBody>
      </p:sp>
      <p:pic>
        <p:nvPicPr>
          <p:cNvPr id="175107" name="Picture 3" descr="200px-Wellhead-dual_completion"/>
          <p:cNvPicPr>
            <a:picLocks noChangeAspect="1" noChangeArrowheads="1"/>
          </p:cNvPicPr>
          <p:nvPr/>
        </p:nvPicPr>
        <p:blipFill>
          <a:blip r:embed="rId3"/>
          <a:srcRect/>
          <a:stretch>
            <a:fillRect/>
          </a:stretch>
        </p:blipFill>
        <p:spPr bwMode="auto">
          <a:xfrm>
            <a:off x="4419600" y="685800"/>
            <a:ext cx="3976688" cy="5310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3" name="Rectangle 2"/>
          <p:cNvSpPr>
            <a:spLocks noGrp="1" noChangeArrowheads="1"/>
          </p:cNvSpPr>
          <p:nvPr>
            <p:ph type="title"/>
          </p:nvPr>
        </p:nvSpPr>
        <p:spPr/>
        <p:txBody>
          <a:bodyPr/>
          <a:lstStyle/>
          <a:p>
            <a:pPr eaLnBrk="1" hangingPunct="1"/>
            <a:r>
              <a:rPr lang="en-US" sz="3800" smtClean="0"/>
              <a:t>Using lists</a:t>
            </a:r>
          </a:p>
        </p:txBody>
      </p:sp>
      <p:sp>
        <p:nvSpPr>
          <p:cNvPr id="221187" name="Rectangle 3"/>
          <p:cNvSpPr>
            <a:spLocks noGrp="1" noChangeArrowheads="1"/>
          </p:cNvSpPr>
          <p:nvPr>
            <p:ph type="body" idx="1"/>
          </p:nvPr>
        </p:nvSpPr>
        <p:spPr/>
        <p:txBody>
          <a:bodyPr/>
          <a:lstStyle/>
          <a:p>
            <a:pPr eaLnBrk="1" hangingPunct="1"/>
            <a:r>
              <a:rPr lang="en-US" b="1" smtClean="0"/>
              <a:t>Lists can be a very powerful way to convey information.</a:t>
            </a:r>
          </a:p>
          <a:p>
            <a:pPr eaLnBrk="1" hangingPunct="1"/>
            <a:r>
              <a:rPr lang="en-US" b="1" smtClean="0"/>
              <a:t>Make sure that all the items in a list are constructed in a parallel way – each item should start with the same part of speech.</a:t>
            </a:r>
          </a:p>
          <a:p>
            <a:pPr eaLnBrk="1" hangingPunct="1"/>
            <a:r>
              <a:rPr lang="en-US" b="1" smtClean="0"/>
              <a:t>Using conjunctions (“and”) and disjunctions (“or”) improperly can confuse the audience, and even give incorrect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1" name="Rectangle 2"/>
          <p:cNvSpPr>
            <a:spLocks noGrp="1" noChangeArrowheads="1"/>
          </p:cNvSpPr>
          <p:nvPr>
            <p:ph type="title"/>
          </p:nvPr>
        </p:nvSpPr>
        <p:spPr/>
        <p:txBody>
          <a:bodyPr/>
          <a:lstStyle/>
          <a:p>
            <a:pPr eaLnBrk="1" hangingPunct="1"/>
            <a:r>
              <a:rPr lang="en-US" smtClean="0"/>
              <a:t>Lists, cont’d</a:t>
            </a:r>
          </a:p>
        </p:txBody>
      </p:sp>
      <p:sp>
        <p:nvSpPr>
          <p:cNvPr id="158723" name="Rectangle 3"/>
          <p:cNvSpPr>
            <a:spLocks noGrp="1" noChangeArrowheads="1"/>
          </p:cNvSpPr>
          <p:nvPr>
            <p:ph type="body" idx="1"/>
          </p:nvPr>
        </p:nvSpPr>
        <p:spPr>
          <a:xfrm>
            <a:off x="457200" y="1600200"/>
            <a:ext cx="8229600" cy="1666875"/>
          </a:xfrm>
        </p:spPr>
        <p:txBody>
          <a:bodyPr/>
          <a:lstStyle/>
          <a:p>
            <a:pPr eaLnBrk="1" hangingPunct="1"/>
            <a:r>
              <a:rPr lang="en-US" b="1" smtClean="0"/>
              <a:t>Don’t make lists too long--</a:t>
            </a:r>
            <a:r>
              <a:rPr lang="en-US" smtClean="0"/>
              <a:t> </a:t>
            </a:r>
            <a:r>
              <a:rPr lang="en-US" b="1" smtClean="0"/>
              <a:t>Research suggests that 7 items is the maximum number of items that can be understood easily.</a:t>
            </a:r>
            <a:r>
              <a:rPr lang="en-US" smtClean="0"/>
              <a:t> </a:t>
            </a:r>
          </a:p>
          <a:p>
            <a:pPr eaLnBrk="1" hangingPunct="1"/>
            <a:r>
              <a:rPr lang="en-US" b="1" smtClean="0"/>
              <a:t>Have an obvious reason for the order of your list.  The best order is the way the customer wants it. Alphabetical is an OK fall-back way to organize.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additive="base">
                                        <p:cTn id="13" dur="500" fill="hold"/>
                                        <p:tgtEl>
                                          <p:spTgt spid="158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87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p:txBody>
          <a:bodyPr/>
          <a:lstStyle/>
          <a:p>
            <a:pPr eaLnBrk="1" hangingPunct="1"/>
            <a:r>
              <a:rPr lang="en-US" smtClean="0"/>
              <a:t>Bulleted lists</a:t>
            </a:r>
          </a:p>
        </p:txBody>
      </p:sp>
      <p:sp>
        <p:nvSpPr>
          <p:cNvPr id="181250" name="Rectangle 3"/>
          <p:cNvSpPr>
            <a:spLocks noGrp="1" noChangeArrowheads="1"/>
          </p:cNvSpPr>
          <p:nvPr>
            <p:ph type="body" idx="1"/>
          </p:nvPr>
        </p:nvSpPr>
        <p:spPr>
          <a:xfrm>
            <a:off x="457200" y="990600"/>
            <a:ext cx="8229600" cy="4525963"/>
          </a:xfrm>
        </p:spPr>
        <p:txBody>
          <a:bodyPr/>
          <a:lstStyle/>
          <a:p>
            <a:pPr eaLnBrk="1" hangingPunct="1"/>
            <a:r>
              <a:rPr lang="en-US" sz="2800" smtClean="0"/>
              <a:t>Use for 3 to 7 items for increased effectiveness</a:t>
            </a:r>
          </a:p>
          <a:p>
            <a:pPr eaLnBrk="1" hangingPunct="1"/>
            <a:r>
              <a:rPr lang="en-US" sz="2800" smtClean="0"/>
              <a:t>Introduce list with a concise phrase or sentence</a:t>
            </a:r>
          </a:p>
          <a:p>
            <a:pPr eaLnBrk="1" hangingPunct="1"/>
            <a:r>
              <a:rPr lang="en-US" sz="2800" smtClean="0"/>
              <a:t>Use parallel construction</a:t>
            </a:r>
          </a:p>
          <a:p>
            <a:pPr eaLnBrk="1" hangingPunct="1"/>
            <a:r>
              <a:rPr lang="en-US" sz="2800" smtClean="0"/>
              <a:t>Indent run-over lines under the text, not the bullet</a:t>
            </a:r>
          </a:p>
          <a:p>
            <a:pPr eaLnBrk="1" hangingPunct="1"/>
            <a:r>
              <a:rPr lang="en-US" sz="2800" smtClean="0"/>
              <a:t>Omit initial articles “a” “the” and repetitive words, just list what  is unique </a:t>
            </a:r>
          </a:p>
          <a:p>
            <a:pPr eaLnBrk="1" hangingPunct="1"/>
            <a:r>
              <a:rPr lang="en-US" sz="2800" smtClean="0"/>
              <a:t>Numbered lists – for steps in a sequence </a:t>
            </a:r>
            <a:r>
              <a:rPr lang="en-US" sz="2800" i="1" smtClean="0"/>
              <a:t>ONLY</a:t>
            </a:r>
            <a:endParaRPr lang="en-US" sz="2800" smtClean="0"/>
          </a:p>
          <a:p>
            <a:pPr eaLnBrk="1" hangingPunct="1">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2"/>
          <p:cNvPicPr>
            <a:picLocks noChangeAspect="1" noChangeArrowheads="1"/>
          </p:cNvPicPr>
          <p:nvPr/>
        </p:nvPicPr>
        <p:blipFill>
          <a:blip r:embed="rId3"/>
          <a:srcRect r="52017" b="2617"/>
          <a:stretch>
            <a:fillRect/>
          </a:stretch>
        </p:blipFill>
        <p:spPr bwMode="auto">
          <a:xfrm>
            <a:off x="660400" y="482600"/>
            <a:ext cx="7780338" cy="56007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p:cNvPicPr>
            <a:picLocks noChangeAspect="1" noChangeArrowheads="1"/>
          </p:cNvPicPr>
          <p:nvPr/>
        </p:nvPicPr>
        <p:blipFill>
          <a:blip r:embed="rId3"/>
          <a:srcRect b="4167"/>
          <a:stretch>
            <a:fillRect/>
          </a:stretch>
        </p:blipFill>
        <p:spPr bwMode="auto">
          <a:xfrm>
            <a:off x="381000" y="527050"/>
            <a:ext cx="8610600" cy="550545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p:txBody>
          <a:bodyPr/>
          <a:lstStyle/>
          <a:p>
            <a:pPr eaLnBrk="1" hangingPunct="1"/>
            <a:r>
              <a:rPr lang="en-US" smtClean="0"/>
              <a:t>Bullet exercise</a:t>
            </a:r>
          </a:p>
        </p:txBody>
      </p:sp>
      <p:sp>
        <p:nvSpPr>
          <p:cNvPr id="187394" name="Rectangle 3"/>
          <p:cNvSpPr>
            <a:spLocks noGrp="1" noChangeArrowheads="1"/>
          </p:cNvSpPr>
          <p:nvPr>
            <p:ph type="body" idx="1"/>
          </p:nvPr>
        </p:nvSpPr>
        <p:spPr/>
        <p:txBody>
          <a:bodyPr/>
          <a:lstStyle/>
          <a:p>
            <a:pPr eaLnBrk="1" hangingPunct="1">
              <a:buFont typeface="Wingdings" pitchFamily="2" charset="2"/>
              <a:buNone/>
            </a:pPr>
            <a:r>
              <a:rPr lang="en-US" smtClean="0"/>
              <a:t>	There are many ways to protect your child from lead dust.  You can keep children away from rooms with chipping or peeling paint or you can cover peeling or chipping paint with duct tape or contact paper.  Also you can use a wet paper towel or mop to clean up dust regularly especially around windows and floors.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ChangeArrowheads="1"/>
          </p:cNvSpPr>
          <p:nvPr>
            <p:ph type="body" idx="1"/>
          </p:nvPr>
        </p:nvSpPr>
        <p:spPr>
          <a:xfrm>
            <a:off x="393700" y="1054100"/>
            <a:ext cx="8229600" cy="4525963"/>
          </a:xfrm>
        </p:spPr>
        <p:txBody>
          <a:bodyPr/>
          <a:lstStyle/>
          <a:p>
            <a:pPr eaLnBrk="1" hangingPunct="1">
              <a:buFont typeface="Wingdings" pitchFamily="2" charset="2"/>
              <a:buNone/>
            </a:pPr>
            <a:r>
              <a:rPr lang="en-US" smtClean="0"/>
              <a:t>Protect your children from lead dust by:</a:t>
            </a:r>
          </a:p>
          <a:p>
            <a:pPr eaLnBrk="1" hangingPunct="1"/>
            <a:r>
              <a:rPr lang="en-US" smtClean="0"/>
              <a:t>Keeping children away from rooms with chipping or peeling paint</a:t>
            </a:r>
          </a:p>
          <a:p>
            <a:pPr eaLnBrk="1" hangingPunct="1"/>
            <a:r>
              <a:rPr lang="en-US" smtClean="0"/>
              <a:t>Covering peeling or chipping paint with duct tape or contact paper </a:t>
            </a:r>
          </a:p>
          <a:p>
            <a:pPr eaLnBrk="1" hangingPunct="1"/>
            <a:r>
              <a:rPr lang="en-US" smtClean="0"/>
              <a:t>Using a wet paper towel or mop to clean up dust regularly, especially around windows and floors</a:t>
            </a:r>
          </a:p>
          <a:p>
            <a:pPr eaLnBrk="1" hangingPunct="1"/>
            <a:endParaRPr 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p:txBody>
          <a:bodyPr/>
          <a:lstStyle/>
          <a:p>
            <a:r>
              <a:rPr lang="en-US" smtClean="0"/>
              <a:t>Exercises - Lists</a:t>
            </a:r>
          </a:p>
        </p:txBody>
      </p:sp>
      <p:sp>
        <p:nvSpPr>
          <p:cNvPr id="191490" name="Rectangle 3"/>
          <p:cNvSpPr>
            <a:spLocks noGrp="1" noChangeArrowheads="1"/>
          </p:cNvSpPr>
          <p:nvPr>
            <p:ph type="body" idx="1"/>
          </p:nvPr>
        </p:nvSpPr>
        <p:spPr>
          <a:xfrm>
            <a:off x="457200" y="990600"/>
            <a:ext cx="8229600" cy="5140325"/>
          </a:xfrm>
        </p:spPr>
        <p:txBody>
          <a:bodyPr/>
          <a:lstStyle/>
          <a:p>
            <a:pPr marL="400050" indent="-400050">
              <a:lnSpc>
                <a:spcPct val="80000"/>
              </a:lnSpc>
              <a:buSzPct val="90000"/>
              <a:buFont typeface="Wingdings" pitchFamily="2" charset="2"/>
              <a:buAutoNum type="arabicPeriod"/>
            </a:pPr>
            <a:r>
              <a:rPr lang="en-US" sz="2100" smtClean="0"/>
              <a:t>Failure to file an answer within the 30-day period may be treated as consent to the award requested, unless the Department or other agency requests an extension of time for filing or files a statement of intent to negotiate under paragraph (b) of this section. </a:t>
            </a:r>
          </a:p>
          <a:p>
            <a:pPr marL="400050" indent="-400050">
              <a:lnSpc>
                <a:spcPct val="80000"/>
              </a:lnSpc>
              <a:buSzPct val="90000"/>
              <a:buFont typeface="Wingdings" pitchFamily="2" charset="2"/>
              <a:buAutoNum type="arabicPeriod"/>
            </a:pPr>
            <a:endParaRPr lang="en-US" sz="2100" smtClean="0"/>
          </a:p>
          <a:p>
            <a:pPr marL="400050" indent="-400050">
              <a:lnSpc>
                <a:spcPct val="80000"/>
              </a:lnSpc>
              <a:buSzPct val="90000"/>
              <a:buFont typeface="Wingdings" pitchFamily="2" charset="2"/>
              <a:buAutoNum type="arabicPeriod"/>
            </a:pPr>
            <a:r>
              <a:rPr lang="en-US" sz="2100" smtClean="0"/>
              <a:t>The Superintendent or Area Director will provide you a written notice specifying the action that we will take under this part and explaining the reason(s) for the action. The notice will be delivered to you by certified mail or in person. The notice will include your appeal rights under § 70.10. </a:t>
            </a:r>
          </a:p>
          <a:p>
            <a:pPr marL="400050" indent="-400050">
              <a:lnSpc>
                <a:spcPct val="80000"/>
              </a:lnSpc>
              <a:buSzPct val="90000"/>
              <a:buFont typeface="Wingdings" pitchFamily="2" charset="2"/>
              <a:buAutoNum type="arabicPeriod"/>
            </a:pPr>
            <a:endParaRPr lang="en-US" sz="2100" smtClean="0"/>
          </a:p>
          <a:p>
            <a:pPr marL="400050" indent="-400050">
              <a:lnSpc>
                <a:spcPct val="80000"/>
              </a:lnSpc>
              <a:buSzPct val="90000"/>
              <a:buFont typeface="Wingdings" pitchFamily="2" charset="2"/>
              <a:buAutoNum type="arabicPeriod"/>
            </a:pPr>
            <a:r>
              <a:rPr lang="en-US" sz="2100" smtClean="0"/>
              <a:t>If you determine the value of your oil under this subpart, you must retain all data relevant to the determination of royalty value. You must be able to show how you calculated the value you reported, including all adjustments for location, quality, and transportation, and how you complied with the requirements of this subpart. </a:t>
            </a:r>
          </a:p>
          <a:p>
            <a:pPr marL="400050" indent="-400050">
              <a:lnSpc>
                <a:spcPct val="80000"/>
              </a:lnSpc>
              <a:buSzPct val="90000"/>
            </a:pPr>
            <a:endParaRPr lang="en-US" sz="210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body" idx="1"/>
          </p:nvPr>
        </p:nvSpPr>
        <p:spPr>
          <a:xfrm>
            <a:off x="495300" y="533400"/>
            <a:ext cx="8050213" cy="5365750"/>
          </a:xfrm>
        </p:spPr>
        <p:txBody>
          <a:bodyPr/>
          <a:lstStyle/>
          <a:p>
            <a:pPr eaLnBrk="1" hangingPunct="1">
              <a:lnSpc>
                <a:spcPct val="90000"/>
              </a:lnSpc>
            </a:pPr>
            <a:r>
              <a:rPr lang="en-US" sz="2400" b="1" smtClean="0"/>
              <a:t>Examples of activities that may require a section 10(a)(1)(A) permit include, but are not limited to: abundance surveys, genetic research, hatchery operations, relocations, capture and marking, and telemetric monitoring. Under certain circumstances, a section 10(a)(1)(A) permit may also be required to possess tissues and/or body parts of ESA-listed species.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z="3800" smtClean="0"/>
              <a:t>Some horrifying facts*</a:t>
            </a:r>
          </a:p>
        </p:txBody>
      </p:sp>
      <p:sp>
        <p:nvSpPr>
          <p:cNvPr id="20483" name="Rectangle 3"/>
          <p:cNvSpPr>
            <a:spLocks noGrp="1" noChangeArrowheads="1"/>
          </p:cNvSpPr>
          <p:nvPr>
            <p:ph type="body" idx="1"/>
          </p:nvPr>
        </p:nvSpPr>
        <p:spPr>
          <a:xfrm>
            <a:off x="495300" y="1219200"/>
            <a:ext cx="8050213" cy="4391025"/>
          </a:xfrm>
        </p:spPr>
        <p:txBody>
          <a:bodyPr/>
          <a:lstStyle/>
          <a:p>
            <a:pPr eaLnBrk="1" hangingPunct="1"/>
            <a:r>
              <a:rPr lang="en-US" b="1" smtClean="0"/>
              <a:t>Based on analysis of 45,237 page views, Nielsen found that people read an average of 18% of what’s on a page.  </a:t>
            </a:r>
          </a:p>
          <a:p>
            <a:pPr eaLnBrk="1" hangingPunct="1"/>
            <a:r>
              <a:rPr lang="en-US" b="1" smtClean="0"/>
              <a:t>However, as the number of words on a page goes up, the percentage read goes down. </a:t>
            </a:r>
          </a:p>
          <a:p>
            <a:pPr eaLnBrk="1" hangingPunct="1"/>
            <a:r>
              <a:rPr lang="en-US" b="1" smtClean="0"/>
              <a:t>To get people to read half your words, you have to limit your page to 110 words or fewer.</a:t>
            </a:r>
          </a:p>
          <a:p>
            <a:pPr eaLnBrk="1" hangingPunct="1">
              <a:buFont typeface="Wingdings" pitchFamily="2" charset="2"/>
              <a:buNone/>
            </a:pPr>
            <a:r>
              <a:rPr lang="en-US" sz="1900" b="1" smtClean="0"/>
              <a:t> *http://www.useit.com/alertbox/percent-text-read.html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body" idx="1"/>
          </p:nvPr>
        </p:nvSpPr>
        <p:spPr>
          <a:xfrm>
            <a:off x="495300" y="533400"/>
            <a:ext cx="8050213" cy="5365750"/>
          </a:xfrm>
        </p:spPr>
        <p:txBody>
          <a:bodyPr/>
          <a:lstStyle/>
          <a:p>
            <a:pPr eaLnBrk="1" hangingPunct="1">
              <a:lnSpc>
                <a:spcPct val="90000"/>
              </a:lnSpc>
              <a:buFont typeface="Wingdings" pitchFamily="2" charset="2"/>
              <a:buNone/>
            </a:pPr>
            <a:r>
              <a:rPr lang="en-US" sz="2400" b="1" smtClean="0"/>
              <a:t>Examples of activities that may require a section 10(a)(1)(A) permit include, but are not limited to: </a:t>
            </a:r>
          </a:p>
          <a:p>
            <a:pPr marL="742950" lvl="1" indent="-285750" eaLnBrk="1" hangingPunct="1">
              <a:lnSpc>
                <a:spcPct val="90000"/>
              </a:lnSpc>
              <a:buClr>
                <a:schemeClr val="accent1"/>
              </a:buClr>
              <a:buSzPct val="110000"/>
              <a:buFont typeface="Wingdings" pitchFamily="2" charset="2"/>
              <a:buChar char="§"/>
            </a:pPr>
            <a:r>
              <a:rPr lang="en-US" sz="2000" b="1" smtClean="0"/>
              <a:t>abundance surveys, </a:t>
            </a:r>
          </a:p>
          <a:p>
            <a:pPr marL="742950" lvl="1" indent="-285750" eaLnBrk="1" hangingPunct="1">
              <a:lnSpc>
                <a:spcPct val="90000"/>
              </a:lnSpc>
              <a:buClr>
                <a:schemeClr val="accent1"/>
              </a:buClr>
              <a:buSzPct val="110000"/>
              <a:buFont typeface="Wingdings" pitchFamily="2" charset="2"/>
              <a:buChar char="§"/>
            </a:pPr>
            <a:r>
              <a:rPr lang="en-US" sz="2000" b="1" smtClean="0"/>
              <a:t>genetic research, </a:t>
            </a:r>
          </a:p>
          <a:p>
            <a:pPr marL="742950" lvl="1" indent="-285750" eaLnBrk="1" hangingPunct="1">
              <a:lnSpc>
                <a:spcPct val="90000"/>
              </a:lnSpc>
              <a:buClr>
                <a:schemeClr val="accent1"/>
              </a:buClr>
              <a:buSzPct val="110000"/>
              <a:buFont typeface="Wingdings" pitchFamily="2" charset="2"/>
              <a:buChar char="§"/>
            </a:pPr>
            <a:r>
              <a:rPr lang="en-US" sz="2000" b="1" smtClean="0"/>
              <a:t>hatchery operations, relocations, </a:t>
            </a:r>
          </a:p>
          <a:p>
            <a:pPr marL="742950" lvl="1" indent="-285750" eaLnBrk="1" hangingPunct="1">
              <a:lnSpc>
                <a:spcPct val="90000"/>
              </a:lnSpc>
              <a:buClr>
                <a:schemeClr val="accent1"/>
              </a:buClr>
              <a:buSzPct val="110000"/>
              <a:buFont typeface="Wingdings" pitchFamily="2" charset="2"/>
              <a:buChar char="§"/>
            </a:pPr>
            <a:r>
              <a:rPr lang="en-US" sz="2000" b="1" smtClean="0"/>
              <a:t>capture and marking, and </a:t>
            </a:r>
          </a:p>
          <a:p>
            <a:pPr marL="742950" lvl="1" indent="-285750" eaLnBrk="1" hangingPunct="1">
              <a:lnSpc>
                <a:spcPct val="90000"/>
              </a:lnSpc>
              <a:buClr>
                <a:schemeClr val="accent1"/>
              </a:buClr>
              <a:buSzPct val="110000"/>
              <a:buFont typeface="Wingdings" pitchFamily="2" charset="2"/>
              <a:buChar char="§"/>
            </a:pPr>
            <a:r>
              <a:rPr lang="en-US" sz="2000" b="1" smtClean="0"/>
              <a:t>telemetric monitoring. </a:t>
            </a:r>
          </a:p>
          <a:p>
            <a:pPr eaLnBrk="1" hangingPunct="1">
              <a:lnSpc>
                <a:spcPct val="90000"/>
              </a:lnSpc>
              <a:buFont typeface="Wingdings" pitchFamily="2" charset="2"/>
              <a:buNone/>
            </a:pPr>
            <a:r>
              <a:rPr lang="en-US" sz="2400" b="1" smtClean="0"/>
              <a:t>Under certain circumstances, you may also need a section 10(a)(1)(A) permit to possess tissues and/or body parts of ESA-listed species.</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p:txBody>
          <a:bodyPr/>
          <a:lstStyle/>
          <a:p>
            <a:pPr eaLnBrk="1" hangingPunct="1"/>
            <a:r>
              <a:rPr lang="en-US" smtClean="0"/>
              <a:t>Use Tables</a:t>
            </a:r>
          </a:p>
        </p:txBody>
      </p:sp>
      <p:graphicFrame>
        <p:nvGraphicFramePr>
          <p:cNvPr id="228367" name="Group 15"/>
          <p:cNvGraphicFramePr>
            <a:graphicFrameLocks noGrp="1"/>
          </p:cNvGraphicFramePr>
          <p:nvPr>
            <p:ph sz="half" idx="2"/>
          </p:nvPr>
        </p:nvGraphicFramePr>
        <p:xfrm>
          <a:off x="1346200" y="1270000"/>
          <a:ext cx="6248400" cy="3122613"/>
        </p:xfrm>
        <a:graphic>
          <a:graphicData uri="http://schemas.openxmlformats.org/drawingml/2006/table">
            <a:tbl>
              <a:tblPr/>
              <a:tblGrid>
                <a:gridCol w="3124200"/>
                <a:gridCol w="3124200"/>
              </a:tblGrid>
              <a:tr h="495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If you have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Then Use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81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Lots of “Ifs or thens”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Or a</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Series of complex conditional instructions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A table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6621" name="Text Box 14"/>
          <p:cNvSpPr txBox="1">
            <a:spLocks noChangeArrowheads="1"/>
          </p:cNvSpPr>
          <p:nvPr/>
        </p:nvSpPr>
        <p:spPr bwMode="auto">
          <a:xfrm>
            <a:off x="533400" y="4495800"/>
            <a:ext cx="7747000" cy="695325"/>
          </a:xfrm>
          <a:prstGeom prst="rect">
            <a:avLst/>
          </a:prstGeom>
          <a:noFill/>
          <a:ln w="9525">
            <a:noFill/>
            <a:miter lim="800000"/>
            <a:headEnd/>
            <a:tailEnd/>
          </a:ln>
        </p:spPr>
        <p:txBody>
          <a:bodyPr>
            <a:spAutoFit/>
          </a:bodyPr>
          <a:lstStyle/>
          <a:p>
            <a:pPr eaLnBrk="0" hangingPunct="0">
              <a:lnSpc>
                <a:spcPct val="80000"/>
              </a:lnSpc>
              <a:spcBef>
                <a:spcPct val="60000"/>
              </a:spcBef>
              <a:buClr>
                <a:schemeClr val="accent1"/>
              </a:buClr>
              <a:buFont typeface="Wingdings" pitchFamily="2" charset="2"/>
              <a:buChar char="ü"/>
            </a:pPr>
            <a:r>
              <a:rPr lang="en-US"/>
              <a:t>Create tables with “Insert table” command </a:t>
            </a:r>
            <a:r>
              <a:rPr lang="en-US" i="1"/>
              <a:t>(not tabs and spaces)</a:t>
            </a:r>
            <a:endParaRPr lang="en-US"/>
          </a:p>
          <a:p>
            <a:pPr eaLnBrk="0" hangingPunct="0">
              <a:lnSpc>
                <a:spcPct val="80000"/>
              </a:lnSpc>
              <a:spcBef>
                <a:spcPct val="60000"/>
              </a:spcBef>
              <a:buClr>
                <a:schemeClr val="accent1"/>
              </a:buClr>
              <a:buFont typeface="Wingdings" pitchFamily="2" charset="2"/>
              <a:buChar char="ü"/>
            </a:pPr>
            <a:r>
              <a:rPr lang="en-US"/>
              <a:t>Use column command for columns (not tab key)  </a:t>
            </a:r>
            <a:r>
              <a:rPr lang="en-US" sz="1500"/>
              <a:t>—</a:t>
            </a:r>
            <a:r>
              <a:rPr lang="en-US"/>
              <a:t> Format&gt; Column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2"/>
          <p:cNvPicPr>
            <a:picLocks noChangeAspect="1" noChangeArrowheads="1"/>
          </p:cNvPicPr>
          <p:nvPr/>
        </p:nvPicPr>
        <p:blipFill>
          <a:blip r:embed="rId3"/>
          <a:srcRect b="3079"/>
          <a:stretch>
            <a:fillRect/>
          </a:stretch>
        </p:blipFill>
        <p:spPr bwMode="auto">
          <a:xfrm>
            <a:off x="381000" y="381000"/>
            <a:ext cx="8534400" cy="56515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2"/>
          <p:cNvPicPr>
            <a:picLocks noChangeAspect="1" noChangeArrowheads="1"/>
          </p:cNvPicPr>
          <p:nvPr/>
        </p:nvPicPr>
        <p:blipFill>
          <a:blip r:embed="rId3"/>
          <a:srcRect b="3867"/>
          <a:stretch>
            <a:fillRect/>
          </a:stretch>
        </p:blipFill>
        <p:spPr bwMode="auto">
          <a:xfrm>
            <a:off x="317500" y="381000"/>
            <a:ext cx="85471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p:cNvPicPr>
            <a:picLocks noChangeAspect="1" noChangeArrowheads="1"/>
          </p:cNvPicPr>
          <p:nvPr/>
        </p:nvPicPr>
        <p:blipFill>
          <a:blip r:embed="rId3"/>
          <a:srcRect b="4254"/>
          <a:stretch>
            <a:fillRect/>
          </a:stretch>
        </p:blipFill>
        <p:spPr bwMode="auto">
          <a:xfrm>
            <a:off x="204788" y="673100"/>
            <a:ext cx="8596312" cy="51435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p:txBody>
          <a:bodyPr/>
          <a:lstStyle/>
          <a:p>
            <a:pPr eaLnBrk="1" hangingPunct="1"/>
            <a:r>
              <a:rPr lang="en-US" smtClean="0"/>
              <a:t>Table exercise</a:t>
            </a:r>
          </a:p>
        </p:txBody>
      </p:sp>
      <p:sp>
        <p:nvSpPr>
          <p:cNvPr id="204802" name="Rectangle 3"/>
          <p:cNvSpPr>
            <a:spLocks noGrp="1" noChangeArrowheads="1"/>
          </p:cNvSpPr>
          <p:nvPr>
            <p:ph type="body" idx="1"/>
          </p:nvPr>
        </p:nvSpPr>
        <p:spPr/>
        <p:txBody>
          <a:bodyPr/>
          <a:lstStyle/>
          <a:p>
            <a:pPr eaLnBrk="1" hangingPunct="1">
              <a:buFont typeface="Wingdings" pitchFamily="2" charset="2"/>
              <a:buNone/>
            </a:pPr>
            <a:r>
              <a:rPr lang="en-US" smtClean="0"/>
              <a:t>	If the estimated value of the forest products offered does not exceed $50,000, the advertisement shall be made for not less than 15 days; if the estimated value exceeds $50,000 but not $250,000, for not less than 30 days; if the estimated value exceeds $250,000, for not less than 60 days. </a:t>
            </a:r>
          </a:p>
          <a:p>
            <a:pPr eaLnBrk="1" hangingPunct="1">
              <a:buFont typeface="Wingdings" pitchFamily="2" charset="2"/>
              <a:buNone/>
            </a:pPr>
            <a:endParaRPr lang="en-US"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p:txBody>
          <a:bodyPr/>
          <a:lstStyle/>
          <a:p>
            <a:pPr eaLnBrk="1" hangingPunct="1"/>
            <a:r>
              <a:rPr lang="en-US" smtClean="0"/>
              <a:t>In table form</a:t>
            </a:r>
          </a:p>
        </p:txBody>
      </p:sp>
      <p:graphicFrame>
        <p:nvGraphicFramePr>
          <p:cNvPr id="233475" name="Group 3"/>
          <p:cNvGraphicFramePr>
            <a:graphicFrameLocks noGrp="1"/>
          </p:cNvGraphicFramePr>
          <p:nvPr>
            <p:ph idx="1"/>
          </p:nvPr>
        </p:nvGraphicFramePr>
        <p:xfrm>
          <a:off x="457200" y="1600200"/>
          <a:ext cx="8229600" cy="3686175"/>
        </p:xfrm>
        <a:graphic>
          <a:graphicData uri="http://schemas.openxmlformats.org/drawingml/2006/table">
            <a:tbl>
              <a:tblPr/>
              <a:tblGrid>
                <a:gridCol w="4114800"/>
                <a:gridCol w="4114800"/>
              </a:tblGrid>
              <a:tr h="9207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If the estimated value of the forest products 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Then the ad will run for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23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&lt; $50,000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15 days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23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&gt;$50,000 &lt; $250,000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30 Days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7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&gt; $250,000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60 Days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6867" name="Text Box 20"/>
          <p:cNvSpPr txBox="1">
            <a:spLocks noChangeArrowheads="1"/>
          </p:cNvSpPr>
          <p:nvPr/>
        </p:nvSpPr>
        <p:spPr bwMode="auto">
          <a:xfrm>
            <a:off x="1358900" y="1104900"/>
            <a:ext cx="6578600" cy="457200"/>
          </a:xfrm>
          <a:prstGeom prst="rect">
            <a:avLst/>
          </a:prstGeom>
          <a:noFill/>
          <a:ln w="9525">
            <a:noFill/>
            <a:miter lim="800000"/>
            <a:headEnd/>
            <a:tailEnd/>
          </a:ln>
        </p:spPr>
        <p:txBody>
          <a:bodyPr>
            <a:spAutoFit/>
          </a:bodyPr>
          <a:lstStyle/>
          <a:p>
            <a:pPr algn="ctr" eaLnBrk="0" hangingPunct="0">
              <a:spcBef>
                <a:spcPct val="50000"/>
              </a:spcBef>
            </a:pPr>
            <a:r>
              <a:rPr lang="en-US" sz="2400"/>
              <a:t>Forest Product Advertisement Schedule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p:nvPr>
        </p:nvSpPr>
        <p:spPr/>
        <p:txBody>
          <a:bodyPr/>
          <a:lstStyle/>
          <a:p>
            <a:r>
              <a:rPr lang="en-US" smtClean="0"/>
              <a:t>Exercises - Tables</a:t>
            </a:r>
          </a:p>
        </p:txBody>
      </p:sp>
      <p:sp>
        <p:nvSpPr>
          <p:cNvPr id="208898" name="Rectangle 3"/>
          <p:cNvSpPr>
            <a:spLocks noGrp="1" noChangeArrowheads="1"/>
          </p:cNvSpPr>
          <p:nvPr>
            <p:ph type="body" idx="1"/>
          </p:nvPr>
        </p:nvSpPr>
        <p:spPr/>
        <p:txBody>
          <a:bodyPr/>
          <a:lstStyle/>
          <a:p>
            <a:pPr>
              <a:spcBef>
                <a:spcPct val="0"/>
              </a:spcBef>
            </a:pPr>
            <a:r>
              <a:rPr lang="en-US" smtClean="0"/>
              <a:t>If an action or decision on your request was made by an Agency Superintendent, you should appeal to the Area Director. If an action or decision on your request was made by an Area Director, you should appeal to the Commissioner. If an action or decision on your request was made by the Commissioner, the action or decision is final and you may not appeal. </a:t>
            </a:r>
          </a:p>
          <a:p>
            <a:endParaRPr lang="en-US"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p:txBody>
          <a:bodyPr/>
          <a:lstStyle/>
          <a:p>
            <a:pPr eaLnBrk="1" hangingPunct="1"/>
            <a:r>
              <a:rPr lang="en-US" sz="3800" smtClean="0"/>
              <a:t>Headings</a:t>
            </a:r>
          </a:p>
        </p:txBody>
      </p:sp>
      <p:sp>
        <p:nvSpPr>
          <p:cNvPr id="171011" name="Rectangle 3"/>
          <p:cNvSpPr>
            <a:spLocks noGrp="1" noChangeArrowheads="1"/>
          </p:cNvSpPr>
          <p:nvPr>
            <p:ph type="body" idx="1"/>
          </p:nvPr>
        </p:nvSpPr>
        <p:spPr/>
        <p:txBody>
          <a:bodyPr/>
          <a:lstStyle/>
          <a:p>
            <a:pPr eaLnBrk="1" hangingPunct="1"/>
            <a:r>
              <a:rPr lang="en-US" b="1" smtClean="0"/>
              <a:t>Headings are critical on the web.</a:t>
            </a:r>
          </a:p>
          <a:p>
            <a:pPr eaLnBrk="1" hangingPunct="1"/>
            <a:r>
              <a:rPr lang="en-US" b="1" smtClean="0"/>
              <a:t>They are a part of navigation—the area where many public websites get low customer-satisfaction scores.</a:t>
            </a:r>
          </a:p>
          <a:p>
            <a:pPr eaLnBrk="1" hangingPunct="1"/>
            <a:r>
              <a:rPr lang="en-US" b="1" smtClean="0"/>
              <a:t>We know people don’t read on the web—headings help them get to the material they want.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p:txBody>
          <a:bodyPr/>
          <a:lstStyle/>
          <a:p>
            <a:pPr eaLnBrk="1" hangingPunct="1"/>
            <a:r>
              <a:rPr lang="en-US" sz="3800" smtClean="0"/>
              <a:t>Good headings</a:t>
            </a:r>
          </a:p>
        </p:txBody>
      </p:sp>
      <p:sp>
        <p:nvSpPr>
          <p:cNvPr id="173059" name="Rectangle 3"/>
          <p:cNvSpPr>
            <a:spLocks noGrp="1" noChangeArrowheads="1"/>
          </p:cNvSpPr>
          <p:nvPr>
            <p:ph type="body" idx="1"/>
          </p:nvPr>
        </p:nvSpPr>
        <p:spPr/>
        <p:txBody>
          <a:bodyPr/>
          <a:lstStyle/>
          <a:p>
            <a:pPr eaLnBrk="1" hangingPunct="1"/>
            <a:r>
              <a:rPr lang="en-US" b="1" smtClean="0"/>
              <a:t>Get the reader interested</a:t>
            </a:r>
          </a:p>
          <a:p>
            <a:pPr eaLnBrk="1" hangingPunct="1"/>
            <a:r>
              <a:rPr lang="en-US" b="1" smtClean="0"/>
              <a:t>Help them get a quick overview of the page</a:t>
            </a:r>
          </a:p>
          <a:p>
            <a:pPr eaLnBrk="1" hangingPunct="1"/>
            <a:r>
              <a:rPr lang="en-US" b="1" smtClean="0"/>
              <a:t>Help them scan the page and find what they want</a:t>
            </a:r>
          </a:p>
          <a:p>
            <a:pPr eaLnBrk="1" hangingPunct="1"/>
            <a:r>
              <a:rPr lang="en-US" b="1" smtClean="0"/>
              <a:t>Make the content appear less dense</a:t>
            </a:r>
          </a:p>
          <a:p>
            <a:pPr eaLnBrk="1" hangingPunct="1"/>
            <a:r>
              <a:rPr lang="en-US" b="1" smtClean="0"/>
              <a:t>Help the writer organize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3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3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TotalTime>
  <Words>4016</Words>
  <Application>Microsoft Office PowerPoint</Application>
  <PresentationFormat>On-screen Show (4:3)</PresentationFormat>
  <Paragraphs>688</Paragraphs>
  <Slides>109</Slides>
  <Notes>104</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109</vt:i4>
      </vt:variant>
    </vt:vector>
  </HeadingPairs>
  <TitlesOfParts>
    <vt:vector size="116" baseType="lpstr">
      <vt:lpstr>Arial</vt:lpstr>
      <vt:lpstr>Garamond</vt:lpstr>
      <vt:lpstr>Wingdings</vt:lpstr>
      <vt:lpstr>Times New Roman</vt:lpstr>
      <vt:lpstr>AvantGarde Bk BT</vt:lpstr>
      <vt:lpstr>Edge</vt:lpstr>
      <vt:lpstr>Edge</vt:lpstr>
      <vt:lpstr> </vt:lpstr>
      <vt:lpstr>What is Plain Language?</vt:lpstr>
      <vt:lpstr>Plain Language Myths</vt:lpstr>
      <vt:lpstr>Presentation Outline</vt:lpstr>
      <vt:lpstr>How do people use the web?</vt:lpstr>
      <vt:lpstr>We know people don’t read on the web</vt:lpstr>
      <vt:lpstr>People rarely read dense text</vt:lpstr>
      <vt:lpstr>Slide 8</vt:lpstr>
      <vt:lpstr>Some horrifying facts*</vt:lpstr>
      <vt:lpstr>What does that look like?</vt:lpstr>
      <vt:lpstr>So if they don’t read, what do they do?</vt:lpstr>
      <vt:lpstr>Identify customers’ top tasks</vt:lpstr>
      <vt:lpstr>Are you being clear?</vt:lpstr>
      <vt:lpstr>Why use plain language?</vt:lpstr>
      <vt:lpstr>Use Plain Language Techniques</vt:lpstr>
      <vt:lpstr>Identifying your audience</vt:lpstr>
      <vt:lpstr>Who is my audience?</vt:lpstr>
      <vt:lpstr>Writing for the web</vt:lpstr>
      <vt:lpstr>Print Writing</vt:lpstr>
      <vt:lpstr>Web Writing</vt:lpstr>
      <vt:lpstr>Writing content</vt:lpstr>
      <vt:lpstr>Writing content pages</vt:lpstr>
      <vt:lpstr>Remember!</vt:lpstr>
      <vt:lpstr>The most important principle:</vt:lpstr>
      <vt:lpstr>Time Matters</vt:lpstr>
      <vt:lpstr>Slide 26</vt:lpstr>
      <vt:lpstr>Seconds Count</vt:lpstr>
      <vt:lpstr>Slide 28</vt:lpstr>
      <vt:lpstr>Seconds Count (cont)</vt:lpstr>
      <vt:lpstr>Getting rid of excess content</vt:lpstr>
      <vt:lpstr>Eliminate excess words</vt:lpstr>
      <vt:lpstr>Unnecessary words—the usual suspects</vt:lpstr>
      <vt:lpstr>Slide 33</vt:lpstr>
      <vt:lpstr>Excess words -  redundancies </vt:lpstr>
      <vt:lpstr>Redundancies</vt:lpstr>
      <vt:lpstr>Unnecessary words -  prepositional phrases</vt:lpstr>
      <vt:lpstr>Instead of   Use</vt:lpstr>
      <vt:lpstr>Excess words - hidden verbs</vt:lpstr>
      <vt:lpstr>Avoid Verbs Disguised as Nouns</vt:lpstr>
      <vt:lpstr>Excess words – unnecessary  modifiers</vt:lpstr>
      <vt:lpstr>Common excess modifiers</vt:lpstr>
      <vt:lpstr>Slide 42</vt:lpstr>
      <vt:lpstr>When you think about them, these excessive modifiers often don’t even make sense.</vt:lpstr>
      <vt:lpstr>Unnecessary words -  doublets</vt:lpstr>
      <vt:lpstr>Common doublets</vt:lpstr>
      <vt:lpstr>General wordy phrase help</vt:lpstr>
      <vt:lpstr>Excess words – Meaningless formal language</vt:lpstr>
      <vt:lpstr>Omit information the audience doesn’t need</vt:lpstr>
      <vt:lpstr>Here are some topics customers don’t care about</vt:lpstr>
      <vt:lpstr> Let’s look at some specific plain language techniques.</vt:lpstr>
      <vt:lpstr>Use:</vt:lpstr>
      <vt:lpstr>Avoid: </vt:lpstr>
      <vt:lpstr>Critical techniques for web writing</vt:lpstr>
      <vt:lpstr>Slide 54</vt:lpstr>
      <vt:lpstr>General rules for sentence length</vt:lpstr>
      <vt:lpstr>How can we shorten this?</vt:lpstr>
      <vt:lpstr>Short and Sweet</vt:lpstr>
      <vt:lpstr>Slide 58</vt:lpstr>
      <vt:lpstr>Slide 59</vt:lpstr>
      <vt:lpstr>Slide 60</vt:lpstr>
      <vt:lpstr>Use pronouns to speak to the audience</vt:lpstr>
      <vt:lpstr>Using pronouns</vt:lpstr>
      <vt:lpstr>Slide 63</vt:lpstr>
      <vt:lpstr>Use strong, active verbs</vt:lpstr>
      <vt:lpstr>Slide 65</vt:lpstr>
      <vt:lpstr>Some passive verbs</vt:lpstr>
      <vt:lpstr>Passive to Active</vt:lpstr>
      <vt:lpstr>Possible Answers</vt:lpstr>
      <vt:lpstr>Exercises – Pronouns and Active Voice</vt:lpstr>
      <vt:lpstr>Hidden verbs</vt:lpstr>
      <vt:lpstr>Avoid complex verb forms</vt:lpstr>
      <vt:lpstr>Write in your customer’s words</vt:lpstr>
      <vt:lpstr>Bureaucratic speak and Legalistic Terms—What do they mean?</vt:lpstr>
      <vt:lpstr>Jargon</vt:lpstr>
      <vt:lpstr>Latin Terms</vt:lpstr>
      <vt:lpstr>Abbreviations</vt:lpstr>
      <vt:lpstr>Slide 77</vt:lpstr>
      <vt:lpstr>How can you fix abbreviations</vt:lpstr>
      <vt:lpstr>Use common words Instead of   Use</vt:lpstr>
      <vt:lpstr>What is this?</vt:lpstr>
      <vt:lpstr>Using lists</vt:lpstr>
      <vt:lpstr>Lists, cont’d</vt:lpstr>
      <vt:lpstr>Bulleted lists</vt:lpstr>
      <vt:lpstr>Slide 84</vt:lpstr>
      <vt:lpstr>Slide 85</vt:lpstr>
      <vt:lpstr>Bullet exercise</vt:lpstr>
      <vt:lpstr>Slide 87</vt:lpstr>
      <vt:lpstr>Exercises - Lists</vt:lpstr>
      <vt:lpstr>Slide 89</vt:lpstr>
      <vt:lpstr>Slide 90</vt:lpstr>
      <vt:lpstr>Use Tables</vt:lpstr>
      <vt:lpstr>Slide 92</vt:lpstr>
      <vt:lpstr>Slide 93</vt:lpstr>
      <vt:lpstr>Slide 94</vt:lpstr>
      <vt:lpstr>Table exercise</vt:lpstr>
      <vt:lpstr>In table form</vt:lpstr>
      <vt:lpstr>Exercises - Tables</vt:lpstr>
      <vt:lpstr>Headings</vt:lpstr>
      <vt:lpstr>Good headings</vt:lpstr>
      <vt:lpstr>Headings</vt:lpstr>
      <vt:lpstr>Slide 101</vt:lpstr>
      <vt:lpstr>Slide 102</vt:lpstr>
      <vt:lpstr>Writing links</vt:lpstr>
      <vt:lpstr>Eye Track study results*</vt:lpstr>
      <vt:lpstr>Four general link types</vt:lpstr>
      <vt:lpstr>Some rules for writing links</vt:lpstr>
      <vt:lpstr>What do you think of these sites?</vt:lpstr>
      <vt:lpstr>General Resources for Developing Sites</vt:lpstr>
      <vt:lpstr>Resources for writing</vt:lpstr>
    </vt:vector>
  </TitlesOfParts>
  <Company>usgpo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mvincent</dc:creator>
  <cp:lastModifiedBy>mvincent</cp:lastModifiedBy>
  <cp:revision>16</cp:revision>
  <dcterms:created xsi:type="dcterms:W3CDTF">2010-07-12T19:39:16Z</dcterms:created>
  <dcterms:modified xsi:type="dcterms:W3CDTF">2011-03-25T13:15:09Z</dcterms:modified>
</cp:coreProperties>
</file>